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71" r:id="rId3"/>
    <p:sldId id="259" r:id="rId4"/>
    <p:sldId id="257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>
        <p:scale>
          <a:sx n="78" d="100"/>
          <a:sy n="78" d="100"/>
        </p:scale>
        <p:origin x="-11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CD00C4C-6F7A-4996-B1EA-03B0CF064B7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A13481-5A45-444A-864E-2978B0FA55F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0C4C-6F7A-4996-B1EA-03B0CF064B7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3481-5A45-444A-864E-2978B0FA55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0C4C-6F7A-4996-B1EA-03B0CF064B7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3481-5A45-444A-864E-2978B0FA55F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D00C4C-6F7A-4996-B1EA-03B0CF064B7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A13481-5A45-444A-864E-2978B0FA55F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0C4C-6F7A-4996-B1EA-03B0CF064B7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A13481-5A45-444A-864E-2978B0FA55F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CD00C4C-6F7A-4996-B1EA-03B0CF064B7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0A13481-5A45-444A-864E-2978B0FA55F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CD00C4C-6F7A-4996-B1EA-03B0CF064B7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0A13481-5A45-444A-864E-2978B0FA55F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0C4C-6F7A-4996-B1EA-03B0CF064B7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A13481-5A45-444A-864E-2978B0FA55F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0C4C-6F7A-4996-B1EA-03B0CF064B7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A13481-5A45-444A-864E-2978B0FA55F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CD00C4C-6F7A-4996-B1EA-03B0CF064B7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0A13481-5A45-444A-864E-2978B0FA55F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2CD00C4C-6F7A-4996-B1EA-03B0CF064B7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80A13481-5A45-444A-864E-2978B0FA55F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2CD00C4C-6F7A-4996-B1EA-03B0CF064B7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80A13481-5A45-444A-864E-2978B0FA55F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5105400"/>
            <a:ext cx="4013200" cy="428625"/>
          </a:xfrm>
        </p:spPr>
        <p:txBody>
          <a:bodyPr/>
          <a:lstStyle/>
          <a:p>
            <a:r>
              <a:rPr lang="hr-HR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52" y="990600"/>
            <a:ext cx="8991600" cy="5029200"/>
          </a:xfrm>
        </p:spPr>
        <p:txBody>
          <a:bodyPr>
            <a:noAutofit/>
          </a:bodyPr>
          <a:lstStyle/>
          <a:p>
            <a:r>
              <a:rPr lang="hr-HR" sz="4400" dirty="0" smtClean="0">
                <a:solidFill>
                  <a:schemeClr val="bg1"/>
                </a:solidFill>
              </a:rPr>
              <a:t/>
            </a:r>
            <a:br>
              <a:rPr lang="hr-HR" sz="4400" dirty="0" smtClean="0">
                <a:solidFill>
                  <a:schemeClr val="bg1"/>
                </a:solidFill>
              </a:rPr>
            </a:br>
            <a:r>
              <a:rPr lang="hr-HR" sz="4400" dirty="0">
                <a:solidFill>
                  <a:schemeClr val="bg1"/>
                </a:solidFill>
              </a:rPr>
              <a:t/>
            </a:r>
            <a:br>
              <a:rPr lang="hr-HR" sz="4400" dirty="0">
                <a:solidFill>
                  <a:schemeClr val="bg1"/>
                </a:solidFill>
              </a:rPr>
            </a:br>
            <a:r>
              <a:rPr lang="hr-HR" sz="4400" dirty="0" smtClean="0">
                <a:solidFill>
                  <a:schemeClr val="bg1"/>
                </a:solidFill>
              </a:rPr>
              <a:t/>
            </a:r>
            <a:br>
              <a:rPr lang="hr-HR" sz="4400" dirty="0" smtClean="0">
                <a:solidFill>
                  <a:schemeClr val="bg1"/>
                </a:solidFill>
              </a:rPr>
            </a:br>
            <a:r>
              <a:rPr lang="hr-HR" sz="4400" dirty="0">
                <a:solidFill>
                  <a:schemeClr val="bg1"/>
                </a:solidFill>
              </a:rPr>
              <a:t/>
            </a:r>
            <a:br>
              <a:rPr lang="hr-HR" sz="4400" dirty="0">
                <a:solidFill>
                  <a:schemeClr val="bg1"/>
                </a:solidFill>
              </a:rPr>
            </a:br>
            <a:r>
              <a:rPr lang="hr-HR" sz="4400" dirty="0" smtClean="0">
                <a:solidFill>
                  <a:schemeClr val="bg1"/>
                </a:solidFill>
              </a:rPr>
              <a:t/>
            </a:r>
            <a:br>
              <a:rPr lang="hr-HR" sz="4400" dirty="0" smtClean="0">
                <a:solidFill>
                  <a:schemeClr val="bg1"/>
                </a:solidFill>
              </a:rPr>
            </a:br>
            <a:r>
              <a:rPr lang="hr-HR" sz="4400" dirty="0" smtClean="0">
                <a:solidFill>
                  <a:schemeClr val="bg1"/>
                </a:solidFill>
              </a:rPr>
              <a:t/>
            </a:r>
            <a:br>
              <a:rPr lang="hr-HR" sz="4400" dirty="0" smtClean="0">
                <a:solidFill>
                  <a:schemeClr val="bg1"/>
                </a:solidFill>
              </a:rPr>
            </a:br>
            <a:r>
              <a:rPr lang="hr-HR" sz="4400" dirty="0" smtClean="0">
                <a:solidFill>
                  <a:schemeClr val="bg1"/>
                </a:solidFill>
              </a:rPr>
              <a:t>23</a:t>
            </a:r>
            <a:r>
              <a:rPr lang="hr-HR" sz="4400" dirty="0">
                <a:solidFill>
                  <a:schemeClr val="bg1"/>
                </a:solidFill>
              </a:rPr>
              <a:t>. 4. 2020.</a:t>
            </a:r>
            <a:r>
              <a:rPr lang="en-US" sz="4400" dirty="0">
                <a:solidFill>
                  <a:schemeClr val="bg1"/>
                </a:solidFill>
              </a:rPr>
              <a:t/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hr-HR" sz="4400" dirty="0" smtClean="0">
                <a:solidFill>
                  <a:schemeClr val="bg1"/>
                </a:solidFill>
              </a:rPr>
              <a:t/>
            </a:r>
            <a:br>
              <a:rPr lang="hr-HR" sz="4400" dirty="0" smtClean="0">
                <a:solidFill>
                  <a:schemeClr val="bg1"/>
                </a:solidFill>
              </a:rPr>
            </a:br>
            <a:r>
              <a:rPr lang="hr-HR" sz="4400" dirty="0">
                <a:solidFill>
                  <a:schemeClr val="bg1"/>
                </a:solidFill>
                <a:effectLst>
                  <a:glow rad="889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NOĆ KNJIGE</a:t>
            </a:r>
            <a:r>
              <a:rPr lang="hr-HR" sz="4400" dirty="0">
                <a:solidFill>
                  <a:schemeClr val="bg1"/>
                </a:solidFill>
              </a:rPr>
              <a:t/>
            </a:r>
            <a:br>
              <a:rPr lang="hr-HR" sz="4400" dirty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hr-HR" sz="4400" dirty="0" smtClean="0">
                <a:solidFill>
                  <a:schemeClr val="bg1"/>
                </a:solidFill>
              </a:rPr>
              <a:t>osnovn</a:t>
            </a:r>
            <a:r>
              <a:rPr lang="en-US" sz="4400" dirty="0" smtClean="0">
                <a:solidFill>
                  <a:schemeClr val="bg1"/>
                </a:solidFill>
              </a:rPr>
              <a:t>A</a:t>
            </a:r>
            <a:r>
              <a:rPr lang="hr-HR" sz="4400" dirty="0" smtClean="0">
                <a:solidFill>
                  <a:schemeClr val="bg1"/>
                </a:solidFill>
              </a:rPr>
              <a:t> škol</a:t>
            </a:r>
            <a:r>
              <a:rPr lang="en-US" sz="4400" dirty="0" smtClean="0">
                <a:solidFill>
                  <a:schemeClr val="bg1"/>
                </a:solidFill>
              </a:rPr>
              <a:t>A</a:t>
            </a:r>
            <a:r>
              <a:rPr lang="hr-HR" sz="4400" dirty="0" smtClean="0">
                <a:solidFill>
                  <a:schemeClr val="bg1"/>
                </a:solidFill>
              </a:rPr>
              <a:t> </a:t>
            </a:r>
            <a:r>
              <a:rPr lang="hr-HR" sz="4400" dirty="0" smtClean="0">
                <a:solidFill>
                  <a:schemeClr val="bg1"/>
                </a:solidFill>
              </a:rPr>
              <a:t/>
            </a:r>
            <a:br>
              <a:rPr lang="hr-HR" sz="4400" dirty="0" smtClean="0">
                <a:solidFill>
                  <a:schemeClr val="bg1"/>
                </a:solidFill>
              </a:rPr>
            </a:br>
            <a:r>
              <a:rPr lang="hr-HR" sz="4400" dirty="0" smtClean="0">
                <a:solidFill>
                  <a:schemeClr val="bg1"/>
                </a:solidFill>
              </a:rPr>
              <a:t>„Antun matija reljković” bebrina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12776" y="1511808"/>
            <a:ext cx="6705600" cy="4965192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Nada </a:t>
            </a:r>
            <a:r>
              <a:rPr lang="en-US" dirty="0" err="1">
                <a:latin typeface="Calibri" pitchFamily="34" charset="0"/>
              </a:rPr>
              <a:t>Mihelčić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rodila</a:t>
            </a:r>
            <a:r>
              <a:rPr lang="en-US" dirty="0">
                <a:latin typeface="Calibri" pitchFamily="34" charset="0"/>
              </a:rPr>
              <a:t> se u </a:t>
            </a:r>
            <a:r>
              <a:rPr lang="en-US" dirty="0" err="1">
                <a:latin typeface="Calibri" pitchFamily="34" charset="0"/>
              </a:rPr>
              <a:t>Zagrebu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1946</a:t>
            </a:r>
            <a:r>
              <a:rPr lang="en-US" dirty="0">
                <a:latin typeface="Calibri" pitchFamily="34" charset="0"/>
              </a:rPr>
              <a:t>. </a:t>
            </a:r>
            <a:r>
              <a:rPr lang="en-US" dirty="0" err="1" smtClean="0">
                <a:latin typeface="Calibri" pitchFamily="34" charset="0"/>
              </a:rPr>
              <a:t>godine</a:t>
            </a:r>
            <a:r>
              <a:rPr lang="hr-HR" dirty="0" smtClean="0">
                <a:latin typeface="Calibri" pitchFamily="34" charset="0"/>
              </a:rPr>
              <a:t>, gdje je završila </a:t>
            </a:r>
            <a:r>
              <a:rPr lang="en-US" dirty="0" err="1" smtClean="0">
                <a:latin typeface="Calibri" pitchFamily="34" charset="0"/>
              </a:rPr>
              <a:t>Osnovnu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školu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i  </a:t>
            </a:r>
            <a:r>
              <a:rPr lang="en-US" dirty="0" err="1">
                <a:latin typeface="Calibri" pitchFamily="34" charset="0"/>
              </a:rPr>
              <a:t>gimnaziju</a:t>
            </a:r>
            <a:r>
              <a:rPr lang="en-US" dirty="0" smtClean="0">
                <a:latin typeface="Calibri" pitchFamily="34" charset="0"/>
              </a:rPr>
              <a:t>. </a:t>
            </a:r>
            <a:endParaRPr lang="hr-HR" dirty="0" smtClean="0">
              <a:latin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>
                <a:latin typeface="Calibri" pitchFamily="34" charset="0"/>
              </a:rPr>
              <a:t>Bavila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se </a:t>
            </a:r>
            <a:r>
              <a:rPr lang="en-US" dirty="0" err="1">
                <a:latin typeface="Calibri" pitchFamily="34" charset="0"/>
              </a:rPr>
              <a:t>raznim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poslovima</a:t>
            </a:r>
            <a:r>
              <a:rPr lang="en-US" dirty="0">
                <a:latin typeface="Calibri" pitchFamily="34" charset="0"/>
              </a:rPr>
              <a:t> – </a:t>
            </a:r>
            <a:r>
              <a:rPr lang="en-US" dirty="0" err="1">
                <a:latin typeface="Calibri" pitchFamily="34" charset="0"/>
              </a:rPr>
              <a:t>astronomijom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alpinizmom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prodajo</a:t>
            </a:r>
            <a:r>
              <a:rPr lang="hr-HR" dirty="0" smtClean="0">
                <a:latin typeface="Calibri" pitchFamily="34" charset="0"/>
              </a:rPr>
              <a:t>m. D</a:t>
            </a:r>
            <a:r>
              <a:rPr lang="en-US" dirty="0" err="1" smtClean="0">
                <a:latin typeface="Calibri" pitchFamily="34" charset="0"/>
              </a:rPr>
              <a:t>ugo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hr-HR" dirty="0" smtClean="0">
                <a:latin typeface="Calibri" pitchFamily="34" charset="0"/>
              </a:rPr>
              <a:t>je </a:t>
            </a:r>
            <a:r>
              <a:rPr lang="en-US" dirty="0" err="1" smtClean="0">
                <a:latin typeface="Calibri" pitchFamily="34" charset="0"/>
              </a:rPr>
              <a:t>radila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u </a:t>
            </a:r>
            <a:r>
              <a:rPr lang="en-US" dirty="0" err="1">
                <a:latin typeface="Calibri" pitchFamily="34" charset="0"/>
              </a:rPr>
              <a:t>izdavačkim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kućama</a:t>
            </a:r>
            <a:r>
              <a:rPr lang="hr-HR" dirty="0">
                <a:latin typeface="Calibri" pitchFamily="34" charset="0"/>
              </a:rPr>
              <a:t> </a:t>
            </a:r>
            <a:r>
              <a:rPr lang="hr-HR" dirty="0" smtClean="0">
                <a:latin typeface="Calibri" pitchFamily="34" charset="0"/>
              </a:rPr>
              <a:t>te je prevodila romane sa engleskog jezika.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r-HR" dirty="0" smtClean="0">
                <a:latin typeface="Calibri" pitchFamily="34" charset="0"/>
              </a:rPr>
              <a:t>K</a:t>
            </a:r>
            <a:r>
              <a:rPr lang="en-US" dirty="0" err="1" smtClean="0">
                <a:latin typeface="Calibri" pitchFamily="34" charset="0"/>
              </a:rPr>
              <a:t>ratke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priče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za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djecu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objavljivane</a:t>
            </a:r>
            <a:r>
              <a:rPr lang="en-US" dirty="0">
                <a:latin typeface="Calibri" pitchFamily="34" charset="0"/>
              </a:rPr>
              <a:t> </a:t>
            </a:r>
            <a:r>
              <a:rPr lang="hr-HR" dirty="0" smtClean="0">
                <a:latin typeface="Calibri" pitchFamily="34" charset="0"/>
              </a:rPr>
              <a:t>su joj </a:t>
            </a:r>
            <a:r>
              <a:rPr lang="en-US" dirty="0" smtClean="0">
                <a:latin typeface="Calibri" pitchFamily="34" charset="0"/>
              </a:rPr>
              <a:t>u </a:t>
            </a:r>
            <a:r>
              <a:rPr lang="en-US" i="1" dirty="0" err="1">
                <a:latin typeface="Calibri" pitchFamily="34" charset="0"/>
              </a:rPr>
              <a:t>Modroj</a:t>
            </a:r>
            <a:r>
              <a:rPr lang="en-US" i="1" dirty="0">
                <a:latin typeface="Calibri" pitchFamily="34" charset="0"/>
              </a:rPr>
              <a:t> </a:t>
            </a:r>
            <a:r>
              <a:rPr lang="en-US" i="1" dirty="0" err="1">
                <a:latin typeface="Calibri" pitchFamily="34" charset="0"/>
              </a:rPr>
              <a:t>lasti</a:t>
            </a:r>
            <a:r>
              <a:rPr lang="en-US" dirty="0">
                <a:latin typeface="Calibri" pitchFamily="34" charset="0"/>
              </a:rPr>
              <a:t>.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>
                <a:latin typeface="Calibri" pitchFamily="34" charset="0"/>
              </a:rPr>
              <a:t>Početkom</a:t>
            </a:r>
            <a:r>
              <a:rPr lang="en-US" dirty="0">
                <a:latin typeface="Calibri" pitchFamily="34" charset="0"/>
              </a:rPr>
              <a:t> 90-ih </a:t>
            </a:r>
            <a:r>
              <a:rPr lang="en-US" dirty="0" err="1">
                <a:latin typeface="Calibri" pitchFamily="34" charset="0"/>
              </a:rPr>
              <a:t>godina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poduzeće</a:t>
            </a:r>
            <a:r>
              <a:rPr lang="en-US" dirty="0">
                <a:latin typeface="Calibri" pitchFamily="34" charset="0"/>
              </a:rPr>
              <a:t> u </a:t>
            </a:r>
            <a:r>
              <a:rPr lang="en-US" dirty="0" err="1">
                <a:latin typeface="Calibri" pitchFamily="34" charset="0"/>
              </a:rPr>
              <a:t>kojem</a:t>
            </a:r>
            <a:r>
              <a:rPr lang="en-US" dirty="0">
                <a:latin typeface="Calibri" pitchFamily="34" charset="0"/>
              </a:rPr>
              <a:t> je </a:t>
            </a:r>
            <a:r>
              <a:rPr lang="en-US" dirty="0" err="1">
                <a:latin typeface="Calibri" pitchFamily="34" charset="0"/>
              </a:rPr>
              <a:t>radila</a:t>
            </a:r>
            <a:r>
              <a:rPr lang="en-US" dirty="0">
                <a:latin typeface="Calibri" pitchFamily="34" charset="0"/>
              </a:rPr>
              <a:t> je </a:t>
            </a:r>
            <a:r>
              <a:rPr lang="en-US" dirty="0" err="1">
                <a:latin typeface="Calibri" pitchFamily="34" charset="0"/>
              </a:rPr>
              <a:t>propalo</a:t>
            </a:r>
            <a:r>
              <a:rPr lang="en-US" dirty="0">
                <a:latin typeface="Calibri" pitchFamily="34" charset="0"/>
              </a:rPr>
              <a:t> i </a:t>
            </a:r>
            <a:r>
              <a:rPr lang="en-US" dirty="0" err="1">
                <a:latin typeface="Calibri" pitchFamily="34" charset="0"/>
              </a:rPr>
              <a:t>uslijedile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su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teške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godine</a:t>
            </a:r>
            <a:r>
              <a:rPr lang="en-US" dirty="0" smtClean="0">
                <a:latin typeface="Calibri" pitchFamily="34" charset="0"/>
              </a:rPr>
              <a:t>.</a:t>
            </a:r>
            <a:endParaRPr lang="hr-HR" dirty="0" smtClean="0">
              <a:latin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hr-HR" dirty="0" smtClean="0">
                <a:latin typeface="Calibri" pitchFamily="34" charset="0"/>
              </a:rPr>
              <a:t>R</a:t>
            </a:r>
            <a:r>
              <a:rPr lang="en-US" dirty="0" err="1" smtClean="0">
                <a:latin typeface="Calibri" pitchFamily="34" charset="0"/>
              </a:rPr>
              <a:t>adio</a:t>
            </a:r>
            <a:r>
              <a:rPr lang="en-US" dirty="0" smtClean="0">
                <a:latin typeface="Calibri" pitchFamily="34" charset="0"/>
              </a:rPr>
              <a:t>-dram</a:t>
            </a:r>
            <a:r>
              <a:rPr lang="hr-HR" dirty="0" smtClean="0"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</a:rPr>
              <a:t>Arno </a:t>
            </a:r>
            <a:r>
              <a:rPr lang="en-US" i="1" dirty="0">
                <a:latin typeface="Calibri" pitchFamily="34" charset="0"/>
              </a:rPr>
              <a:t>i </a:t>
            </a:r>
            <a:r>
              <a:rPr lang="en-US" i="1" dirty="0" err="1">
                <a:latin typeface="Calibri" pitchFamily="34" charset="0"/>
              </a:rPr>
              <a:t>zlatna</a:t>
            </a:r>
            <a:r>
              <a:rPr lang="en-US" i="1" dirty="0">
                <a:latin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</a:rPr>
              <a:t>ribica</a:t>
            </a:r>
            <a:r>
              <a:rPr lang="en-US" dirty="0" smtClean="0">
                <a:latin typeface="Calibri" pitchFamily="34" charset="0"/>
              </a:rPr>
              <a:t>. </a:t>
            </a:r>
            <a:endParaRPr lang="hr-HR" dirty="0" smtClean="0">
              <a:latin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hr-HR" dirty="0" smtClean="0">
                <a:latin typeface="Calibri" pitchFamily="34" charset="0"/>
              </a:rPr>
              <a:t>R</a:t>
            </a:r>
            <a:r>
              <a:rPr lang="en-US" dirty="0" err="1" smtClean="0">
                <a:latin typeface="Calibri" pitchFamily="34" charset="0"/>
              </a:rPr>
              <a:t>oman</a:t>
            </a:r>
            <a:r>
              <a:rPr lang="hr-HR" dirty="0" smtClean="0">
                <a:latin typeface="Calibri" pitchFamily="34" charset="0"/>
              </a:rPr>
              <a:t>i za mlade: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</a:rPr>
              <a:t>Bilješke</a:t>
            </a:r>
            <a:r>
              <a:rPr lang="en-US" i="1" dirty="0" smtClean="0">
                <a:latin typeface="Calibri" pitchFamily="34" charset="0"/>
              </a:rPr>
              <a:t> </a:t>
            </a:r>
            <a:r>
              <a:rPr lang="en-US" i="1" dirty="0" err="1">
                <a:latin typeface="Calibri" pitchFamily="34" charset="0"/>
              </a:rPr>
              <a:t>jedne</a:t>
            </a:r>
            <a:r>
              <a:rPr lang="en-US" i="1" dirty="0">
                <a:latin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</a:rPr>
              <a:t>gimnazijalke</a:t>
            </a:r>
            <a:r>
              <a:rPr lang="hr-HR" i="1" dirty="0" smtClean="0">
                <a:latin typeface="Calibri" pitchFamily="34" charset="0"/>
              </a:rPr>
              <a:t>, </a:t>
            </a:r>
            <a:r>
              <a:rPr lang="en-US" i="1" dirty="0" err="1" smtClean="0">
                <a:latin typeface="Calibri" pitchFamily="34" charset="0"/>
              </a:rPr>
              <a:t>Zeleni</a:t>
            </a:r>
            <a:r>
              <a:rPr lang="en-US" i="1" dirty="0" smtClean="0">
                <a:latin typeface="Calibri" pitchFamily="34" charset="0"/>
              </a:rPr>
              <a:t> pas</a:t>
            </a:r>
            <a:r>
              <a:rPr lang="en-US" dirty="0" smtClean="0">
                <a:latin typeface="Calibri" pitchFamily="34" charset="0"/>
              </a:rPr>
              <a:t>. </a:t>
            </a:r>
            <a:r>
              <a:rPr lang="hr-HR" dirty="0" smtClean="0">
                <a:latin typeface="Calibri" pitchFamily="34" charset="0"/>
              </a:rPr>
              <a:t>(brojne </a:t>
            </a:r>
            <a:r>
              <a:rPr lang="en-US" dirty="0" err="1" smtClean="0">
                <a:latin typeface="Calibri" pitchFamily="34" charset="0"/>
              </a:rPr>
              <a:t>nagrad</a:t>
            </a:r>
            <a:r>
              <a:rPr lang="hr-HR" dirty="0" smtClean="0">
                <a:latin typeface="Calibri" pitchFamily="34" charset="0"/>
              </a:rPr>
              <a:t>e</a:t>
            </a:r>
            <a:r>
              <a:rPr lang="hr-HR" i="1" dirty="0" smtClean="0">
                <a:latin typeface="Calibri" pitchFamily="34" charset="0"/>
              </a:rPr>
              <a:t>)</a:t>
            </a:r>
            <a:r>
              <a:rPr lang="hr-HR" dirty="0" smtClean="0">
                <a:latin typeface="Calibri" pitchFamily="34" charset="0"/>
              </a:rPr>
              <a:t>,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</a:rPr>
              <a:t>Pustolovine</a:t>
            </a:r>
            <a:r>
              <a:rPr lang="en-US" i="1" dirty="0" smtClean="0">
                <a:latin typeface="Calibri" pitchFamily="34" charset="0"/>
              </a:rPr>
              <a:t> </a:t>
            </a:r>
            <a:r>
              <a:rPr lang="en-US" i="1" dirty="0" err="1">
                <a:latin typeface="Calibri" pitchFamily="34" charset="0"/>
              </a:rPr>
              <a:t>Arna</a:t>
            </a:r>
            <a:r>
              <a:rPr lang="en-US" i="1" dirty="0">
                <a:latin typeface="Calibri" pitchFamily="34" charset="0"/>
              </a:rPr>
              <a:t> i </a:t>
            </a:r>
            <a:r>
              <a:rPr lang="en-US" i="1" dirty="0" err="1" smtClean="0">
                <a:latin typeface="Calibri" pitchFamily="34" charset="0"/>
              </a:rPr>
              <a:t>Điđija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hr-HR" dirty="0" smtClean="0">
                <a:latin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</a:rPr>
              <a:t>nagrad</a:t>
            </a:r>
            <a:r>
              <a:rPr lang="hr-HR" dirty="0" smtClean="0"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i="1" dirty="0" err="1">
                <a:latin typeface="Calibri" pitchFamily="34" charset="0"/>
              </a:rPr>
              <a:t>Grigor</a:t>
            </a:r>
            <a:r>
              <a:rPr lang="en-US" i="1" dirty="0">
                <a:latin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</a:rPr>
              <a:t>Vitez</a:t>
            </a:r>
            <a:r>
              <a:rPr lang="hr-HR" dirty="0" smtClean="0">
                <a:latin typeface="Calibri" pitchFamily="34" charset="0"/>
              </a:rPr>
              <a:t>),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</a:rPr>
              <a:t>Napokon</a:t>
            </a:r>
            <a:r>
              <a:rPr lang="en-US" i="1" dirty="0" smtClean="0">
                <a:latin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</a:rPr>
              <a:t>brucošica</a:t>
            </a:r>
            <a:r>
              <a:rPr lang="hr-HR" dirty="0">
                <a:latin typeface="Calibri" pitchFamily="34" charset="0"/>
              </a:rPr>
              <a:t>.</a:t>
            </a:r>
            <a:endParaRPr lang="en-US" dirty="0">
              <a:latin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Nada </a:t>
            </a:r>
            <a:r>
              <a:rPr lang="en-US" dirty="0" err="1">
                <a:latin typeface="Calibri" pitchFamily="34" charset="0"/>
              </a:rPr>
              <a:t>Mihelčić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umrla</a:t>
            </a:r>
            <a:r>
              <a:rPr lang="en-US" dirty="0">
                <a:latin typeface="Calibri" pitchFamily="34" charset="0"/>
              </a:rPr>
              <a:t> je 2015. </a:t>
            </a:r>
            <a:r>
              <a:rPr lang="en-US" dirty="0" err="1">
                <a:latin typeface="Calibri" pitchFamily="34" charset="0"/>
              </a:rPr>
              <a:t>godine</a:t>
            </a:r>
            <a:r>
              <a:rPr lang="en-US" dirty="0">
                <a:latin typeface="Calibri" pitchFamily="34" charset="0"/>
              </a:rPr>
              <a:t> u </a:t>
            </a:r>
            <a:r>
              <a:rPr lang="en-US" dirty="0" err="1">
                <a:latin typeface="Calibri" pitchFamily="34" charset="0"/>
              </a:rPr>
              <a:t>Zagrebu</a:t>
            </a:r>
            <a:r>
              <a:rPr lang="en-US" dirty="0" smtClean="0">
                <a:latin typeface="Calibri" pitchFamily="34" charset="0"/>
              </a:rPr>
              <a:t>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28600"/>
            <a:ext cx="4953000" cy="99060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Nada </a:t>
            </a:r>
            <a:r>
              <a:rPr lang="en-US" sz="2700" dirty="0" err="1"/>
              <a:t>Mihelčić</a:t>
            </a:r>
            <a:r>
              <a:rPr lang="en-US" sz="2700" dirty="0"/>
              <a:t>: </a:t>
            </a:r>
            <a:r>
              <a:rPr lang="en-US" sz="2700" dirty="0" err="1"/>
              <a:t>Zeleni</a:t>
            </a:r>
            <a:r>
              <a:rPr lang="en-US" sz="2700" dirty="0"/>
              <a:t> </a:t>
            </a:r>
            <a:r>
              <a:rPr lang="en-US" sz="2700" dirty="0" smtClean="0"/>
              <a:t>pas 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en-US" sz="2000" dirty="0" smtClean="0"/>
              <a:t> </a:t>
            </a:r>
            <a:r>
              <a:rPr lang="hr-HR" sz="2000" dirty="0" smtClean="0"/>
              <a:t>- bilješka o spisateljici - </a:t>
            </a:r>
            <a:endParaRPr lang="en-US" sz="2000" dirty="0"/>
          </a:p>
        </p:txBody>
      </p:sp>
      <p:pic>
        <p:nvPicPr>
          <p:cNvPr id="6" name="Picture 5" descr="C:\Users\PC\Pictures\nada mihelčić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0" t="11882" r="13173"/>
          <a:stretch/>
        </p:blipFill>
        <p:spPr bwMode="auto">
          <a:xfrm>
            <a:off x="6653784" y="1524000"/>
            <a:ext cx="2471928" cy="2170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88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514600" y="2020824"/>
            <a:ext cx="6172200" cy="2932176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hr-HR" dirty="0">
                <a:latin typeface="Calibri" pitchFamily="34" charset="0"/>
              </a:rPr>
              <a:t>Glavni </a:t>
            </a:r>
            <a:r>
              <a:rPr lang="hr-HR" dirty="0" smtClean="0">
                <a:latin typeface="Calibri" pitchFamily="34" charset="0"/>
              </a:rPr>
              <a:t>lik: </a:t>
            </a:r>
            <a:r>
              <a:rPr lang="hr-HR" dirty="0" smtClean="0">
                <a:latin typeface="Calibri" pitchFamily="34" charset="0"/>
              </a:rPr>
              <a:t>Ela</a:t>
            </a:r>
            <a:r>
              <a:rPr lang="en-US" dirty="0" smtClean="0">
                <a:latin typeface="Calibri" pitchFamily="34" charset="0"/>
              </a:rPr>
              <a:t> (14 </a:t>
            </a:r>
            <a:r>
              <a:rPr lang="en-US" dirty="0" err="1" smtClean="0">
                <a:latin typeface="Calibri" pitchFamily="34" charset="0"/>
              </a:rPr>
              <a:t>godina</a:t>
            </a:r>
            <a:r>
              <a:rPr lang="en-US" dirty="0" smtClean="0">
                <a:latin typeface="Calibri" pitchFamily="34" charset="0"/>
              </a:rPr>
              <a:t>)</a:t>
            </a:r>
            <a:r>
              <a:rPr lang="hr-HR" dirty="0" smtClean="0">
                <a:latin typeface="Calibri" pitchFamily="34" charset="0"/>
              </a:rPr>
              <a:t>, </a:t>
            </a:r>
            <a:r>
              <a:rPr lang="hr-HR" dirty="0" smtClean="0">
                <a:latin typeface="Calibri" pitchFamily="34" charset="0"/>
              </a:rPr>
              <a:t>na životnoj prekretnici.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r-HR" dirty="0" smtClean="0">
                <a:latin typeface="Calibri" pitchFamily="34" charset="0"/>
              </a:rPr>
              <a:t>Želi postati manekenka, ali prije </a:t>
            </a:r>
            <a:r>
              <a:rPr lang="hr-HR" dirty="0">
                <a:latin typeface="Calibri" pitchFamily="34" charset="0"/>
              </a:rPr>
              <a:t>toga mora smršavjeti desetak </a:t>
            </a:r>
            <a:r>
              <a:rPr lang="hr-HR" dirty="0" smtClean="0">
                <a:latin typeface="Calibri" pitchFamily="34" charset="0"/>
              </a:rPr>
              <a:t>kilograma</a:t>
            </a:r>
            <a:r>
              <a:rPr lang="hr-HR" dirty="0">
                <a:latin typeface="Calibri" pitchFamily="34" charset="0"/>
              </a:rPr>
              <a:t>.</a:t>
            </a:r>
            <a:endParaRPr lang="hr-HR" dirty="0" smtClean="0">
              <a:latin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>
                <a:latin typeface="Calibri" pitchFamily="34" charset="0"/>
              </a:rPr>
              <a:t>Ovom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pričom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prikazna</a:t>
            </a:r>
            <a:r>
              <a:rPr lang="en-US" dirty="0">
                <a:latin typeface="Calibri" pitchFamily="34" charset="0"/>
              </a:rPr>
              <a:t> je i </a:t>
            </a:r>
            <a:r>
              <a:rPr lang="en-US" dirty="0" err="1">
                <a:latin typeface="Calibri" pitchFamily="34" charset="0"/>
              </a:rPr>
              <a:t>nestabilna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obitelj</a:t>
            </a:r>
            <a:r>
              <a:rPr lang="hr-HR" dirty="0" smtClean="0">
                <a:latin typeface="Calibri" pitchFamily="34" charset="0"/>
              </a:rPr>
              <a:t>,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roditelji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koji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traže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sami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sebe</a:t>
            </a:r>
            <a:r>
              <a:rPr lang="en-US" dirty="0">
                <a:latin typeface="Calibri" pitchFamily="34" charset="0"/>
              </a:rPr>
              <a:t> i </a:t>
            </a:r>
            <a:r>
              <a:rPr lang="en-US" dirty="0" err="1">
                <a:latin typeface="Calibri" pitchFamily="34" charset="0"/>
              </a:rPr>
              <a:t>nemaju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vremena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za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vlastitu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kćer</a:t>
            </a:r>
            <a:r>
              <a:rPr lang="en-US" dirty="0" smtClean="0">
                <a:latin typeface="Calibri" pitchFamily="34" charset="0"/>
              </a:rPr>
              <a:t>.</a:t>
            </a:r>
            <a:endParaRPr lang="hr-HR" dirty="0">
              <a:latin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>
                <a:latin typeface="Calibri" pitchFamily="34" charset="0"/>
              </a:rPr>
              <a:t>Ela</a:t>
            </a:r>
            <a:r>
              <a:rPr lang="en-US" dirty="0">
                <a:latin typeface="Calibri" pitchFamily="34" charset="0"/>
              </a:rPr>
              <a:t> se </a:t>
            </a:r>
            <a:r>
              <a:rPr lang="en-US" dirty="0" err="1">
                <a:latin typeface="Calibri" pitchFamily="34" charset="0"/>
              </a:rPr>
              <a:t>potajno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izgladnjuje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jede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papirnate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rupčiće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troši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novac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tablete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za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mršavljenje</a:t>
            </a:r>
            <a:r>
              <a:rPr lang="hr-HR" dirty="0" smtClean="0">
                <a:latin typeface="Calibri" pitchFamily="34" charset="0"/>
              </a:rPr>
              <a:t>, oboli </a:t>
            </a:r>
            <a:r>
              <a:rPr lang="hr-HR" dirty="0">
                <a:latin typeface="Calibri" pitchFamily="34" charset="0"/>
              </a:rPr>
              <a:t>od anoreksije i bulimije te naposljetku završi u bolnici..</a:t>
            </a:r>
            <a:endParaRPr lang="en-US" dirty="0">
              <a:latin typeface="Calibri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1219200"/>
          </a:xfrm>
        </p:spPr>
        <p:txBody>
          <a:bodyPr>
            <a:normAutofit/>
          </a:bodyPr>
          <a:lstStyle/>
          <a:p>
            <a:r>
              <a:rPr lang="en-US" sz="2400" dirty="0" err="1"/>
              <a:t>Jasminka</a:t>
            </a:r>
            <a:r>
              <a:rPr lang="en-US" sz="2400" dirty="0"/>
              <a:t> </a:t>
            </a:r>
            <a:r>
              <a:rPr lang="en-US" sz="2400" dirty="0" err="1"/>
              <a:t>Tihi-Stepanić</a:t>
            </a:r>
            <a:r>
              <a:rPr lang="en-US" sz="2400" dirty="0"/>
              <a:t>: </a:t>
            </a:r>
            <a:r>
              <a:rPr lang="en-US" sz="2400" dirty="0" err="1"/>
              <a:t>Moja</a:t>
            </a:r>
            <a:r>
              <a:rPr lang="en-US" sz="2400" dirty="0"/>
              <a:t> </a:t>
            </a:r>
            <a:r>
              <a:rPr lang="en-US" sz="2400" dirty="0" err="1"/>
              <a:t>neprijateljica</a:t>
            </a:r>
            <a:r>
              <a:rPr lang="en-US" sz="2400" dirty="0"/>
              <a:t> Ana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en-US" sz="2000" dirty="0" smtClean="0"/>
              <a:t>– </a:t>
            </a:r>
            <a:r>
              <a:rPr lang="hr-HR" sz="2000" dirty="0" smtClean="0"/>
              <a:t>Darovali učenici </a:t>
            </a:r>
            <a:r>
              <a:rPr lang="en-US" sz="2000" dirty="0" smtClean="0"/>
              <a:t>7b </a:t>
            </a:r>
            <a:r>
              <a:rPr lang="en-US" sz="2000" dirty="0" err="1" smtClean="0"/>
              <a:t>razred</a:t>
            </a:r>
            <a:r>
              <a:rPr lang="hr-HR" sz="2000" dirty="0" smtClean="0"/>
              <a:t>a</a:t>
            </a:r>
            <a:r>
              <a:rPr lang="hr-HR" sz="2000" dirty="0"/>
              <a:t> </a:t>
            </a:r>
            <a:r>
              <a:rPr lang="hr-HR" sz="2000" dirty="0" smtClean="0"/>
              <a:t> </a:t>
            </a:r>
            <a:endParaRPr lang="en-US" sz="2000" dirty="0"/>
          </a:p>
        </p:txBody>
      </p:sp>
      <p:pic>
        <p:nvPicPr>
          <p:cNvPr id="5" name="Picture 4" descr="C:\Users\PC\Pictures\moja neprijateljic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21336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676400" y="4943856"/>
            <a:ext cx="746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sz="2000" dirty="0" smtClean="0">
                <a:latin typeface="Calibri" pitchFamily="34" charset="0"/>
              </a:rPr>
              <a:t>Priča ima sretan kraj </a:t>
            </a:r>
            <a:r>
              <a:rPr lang="en-US" sz="2000" dirty="0" smtClean="0">
                <a:latin typeface="Calibri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2000" dirty="0" smtClean="0">
                <a:latin typeface="Calibri" pitchFamily="34" charset="0"/>
              </a:rPr>
              <a:t>Priča </a:t>
            </a:r>
            <a:r>
              <a:rPr lang="hr-HR" sz="2000" dirty="0" smtClean="0">
                <a:latin typeface="Calibri" pitchFamily="34" charset="0"/>
              </a:rPr>
              <a:t>je ispričana u prvom licu pa djeluje vrlo uvjerljivo i autentično.</a:t>
            </a:r>
            <a:endParaRPr lang="en-US" sz="2000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sz="2000" dirty="0" smtClean="0">
                <a:latin typeface="Calibri" pitchFamily="34" charset="0"/>
              </a:rPr>
              <a:t>Dirljiva i potresna priča o poremećajima u prehrani i patnjama koje uzrokuju te o opasnostima predodžbi idealne ljepote koju nameću mediji</a:t>
            </a:r>
            <a:r>
              <a:rPr lang="hr-HR" sz="2000" dirty="0" smtClean="0"/>
              <a:t>.</a:t>
            </a:r>
            <a:endParaRPr lang="en-US" sz="2000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0560" y="50413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6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5867400" cy="2398776"/>
          </a:xfrm>
        </p:spPr>
        <p:txBody>
          <a:bodyPr>
            <a:no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hr-HR" dirty="0" smtClean="0"/>
              <a:t>R</a:t>
            </a:r>
            <a:r>
              <a:rPr lang="en-US" dirty="0" err="1" smtClean="0"/>
              <a:t>ođena</a:t>
            </a:r>
            <a:r>
              <a:rPr lang="en-US" dirty="0" smtClean="0"/>
              <a:t> </a:t>
            </a:r>
            <a:r>
              <a:rPr lang="en-US" dirty="0"/>
              <a:t>je 1958. </a:t>
            </a:r>
            <a:r>
              <a:rPr lang="en-US" dirty="0" err="1"/>
              <a:t>godine</a:t>
            </a:r>
            <a:r>
              <a:rPr lang="en-US" dirty="0"/>
              <a:t> u </a:t>
            </a:r>
            <a:r>
              <a:rPr lang="en-US" dirty="0" err="1"/>
              <a:t>Velikoj</a:t>
            </a:r>
            <a:r>
              <a:rPr lang="en-US" dirty="0"/>
              <a:t> </a:t>
            </a:r>
            <a:r>
              <a:rPr lang="en-US" dirty="0" err="1"/>
              <a:t>Gorici</a:t>
            </a:r>
            <a:r>
              <a:rPr lang="en-US" dirty="0"/>
              <a:t>. </a:t>
            </a:r>
            <a:endParaRPr lang="hr-HR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hr-HR" dirty="0" smtClean="0"/>
              <a:t>Radi kao p</a:t>
            </a:r>
            <a:r>
              <a:rPr lang="en-US" dirty="0" err="1" smtClean="0"/>
              <a:t>rofesorica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hrvatskog</a:t>
            </a:r>
            <a:r>
              <a:rPr lang="en-US" dirty="0"/>
              <a:t> </a:t>
            </a:r>
            <a:r>
              <a:rPr lang="en-US" dirty="0" err="1"/>
              <a:t>jezika</a:t>
            </a:r>
            <a:r>
              <a:rPr lang="en-US" dirty="0"/>
              <a:t> u </a:t>
            </a:r>
            <a:r>
              <a:rPr lang="hr-HR" dirty="0" smtClean="0"/>
              <a:t>osnovnoj školi u </a:t>
            </a:r>
            <a:r>
              <a:rPr lang="en-US" dirty="0" err="1" smtClean="0"/>
              <a:t>rodnome</a:t>
            </a:r>
            <a:r>
              <a:rPr lang="en-US" dirty="0" smtClean="0"/>
              <a:t> </a:t>
            </a:r>
            <a:r>
              <a:rPr lang="en-US" dirty="0" err="1"/>
              <a:t>gradu</a:t>
            </a:r>
            <a:r>
              <a:rPr lang="en-US" dirty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/>
              <a:t>Piše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djecu</a:t>
            </a:r>
            <a:r>
              <a:rPr lang="en-US" dirty="0"/>
              <a:t> i </a:t>
            </a:r>
            <a:r>
              <a:rPr lang="en-US" dirty="0" err="1"/>
              <a:t>mlade</a:t>
            </a:r>
            <a:r>
              <a:rPr lang="en-US" dirty="0"/>
              <a:t>. </a:t>
            </a:r>
            <a:endParaRPr lang="hr-HR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Priče</a:t>
            </a:r>
            <a:r>
              <a:rPr lang="en-US" dirty="0" smtClean="0"/>
              <a:t> </a:t>
            </a:r>
            <a:r>
              <a:rPr lang="en-US" dirty="0" err="1"/>
              <a:t>objavljuje</a:t>
            </a:r>
            <a:r>
              <a:rPr lang="en-US" dirty="0"/>
              <a:t> u </a:t>
            </a:r>
            <a:r>
              <a:rPr lang="en-US" dirty="0" err="1"/>
              <a:t>časopisima</a:t>
            </a:r>
            <a:r>
              <a:rPr lang="en-US" dirty="0"/>
              <a:t> </a:t>
            </a:r>
            <a:r>
              <a:rPr lang="en-US" i="1" dirty="0" err="1"/>
              <a:t>Modra</a:t>
            </a:r>
            <a:r>
              <a:rPr lang="en-US" i="1" dirty="0"/>
              <a:t> </a:t>
            </a:r>
            <a:r>
              <a:rPr lang="en-US" i="1" dirty="0" err="1"/>
              <a:t>Lasta</a:t>
            </a:r>
            <a:r>
              <a:rPr lang="en-US" i="1" dirty="0"/>
              <a:t>, </a:t>
            </a:r>
            <a:r>
              <a:rPr lang="en-US" i="1" dirty="0" err="1"/>
              <a:t>Smib</a:t>
            </a:r>
            <a:r>
              <a:rPr lang="en-US" i="1" dirty="0"/>
              <a:t>, </a:t>
            </a:r>
            <a:r>
              <a:rPr lang="en-US" i="1" dirty="0" err="1"/>
              <a:t>Radost</a:t>
            </a:r>
            <a:r>
              <a:rPr lang="en-US" i="1" dirty="0"/>
              <a:t> </a:t>
            </a:r>
            <a:r>
              <a:rPr lang="en-US" dirty="0"/>
              <a:t>i</a:t>
            </a:r>
            <a:r>
              <a:rPr lang="en-US" i="1" dirty="0"/>
              <a:t> </a:t>
            </a:r>
            <a:r>
              <a:rPr lang="en-US" i="1" dirty="0" err="1"/>
              <a:t>Književnost</a:t>
            </a:r>
            <a:r>
              <a:rPr lang="en-US" i="1" dirty="0"/>
              <a:t> i </a:t>
            </a:r>
            <a:r>
              <a:rPr lang="en-US" i="1" dirty="0" err="1"/>
              <a:t>dijete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i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Hrvatskom</a:t>
            </a:r>
            <a:r>
              <a:rPr lang="en-US" dirty="0"/>
              <a:t> </a:t>
            </a:r>
            <a:r>
              <a:rPr lang="en-US" dirty="0" err="1"/>
              <a:t>radiju</a:t>
            </a:r>
            <a:r>
              <a:rPr lang="en-US" dirty="0"/>
              <a:t> </a:t>
            </a:r>
            <a:r>
              <a:rPr lang="hr-HR" dirty="0" smtClean="0"/>
              <a:t> te na HTV-u.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1219200"/>
          </a:xfrm>
        </p:spPr>
        <p:txBody>
          <a:bodyPr>
            <a:normAutofit/>
          </a:bodyPr>
          <a:lstStyle/>
          <a:p>
            <a:r>
              <a:rPr lang="en-US" sz="2400" dirty="0" err="1"/>
              <a:t>Jasminka</a:t>
            </a:r>
            <a:r>
              <a:rPr lang="en-US" sz="2400" dirty="0"/>
              <a:t> </a:t>
            </a:r>
            <a:r>
              <a:rPr lang="en-US" sz="2400" dirty="0" err="1"/>
              <a:t>Tihi-Stepanić</a:t>
            </a:r>
            <a:r>
              <a:rPr lang="en-US" sz="2400" dirty="0"/>
              <a:t>: </a:t>
            </a:r>
            <a:r>
              <a:rPr lang="en-US" sz="2400" dirty="0" err="1"/>
              <a:t>Moja</a:t>
            </a:r>
            <a:r>
              <a:rPr lang="en-US" sz="2400" dirty="0"/>
              <a:t> </a:t>
            </a:r>
            <a:r>
              <a:rPr lang="en-US" sz="2400" dirty="0" err="1"/>
              <a:t>neprijateljica</a:t>
            </a:r>
            <a:r>
              <a:rPr lang="en-US" sz="2400" dirty="0"/>
              <a:t> Ana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en-US" sz="2000" dirty="0" smtClean="0"/>
              <a:t>– </a:t>
            </a:r>
            <a:r>
              <a:rPr lang="hr-HR" sz="2000" dirty="0" smtClean="0"/>
              <a:t>bilješka o spisateljici - </a:t>
            </a:r>
            <a:endParaRPr lang="en-US" sz="2000" dirty="0"/>
          </a:p>
        </p:txBody>
      </p:sp>
      <p:pic>
        <p:nvPicPr>
          <p:cNvPr id="4" name="Picture 3" descr="C:\Users\PC\Pictures\jasminka tihi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r="6866"/>
          <a:stretch/>
        </p:blipFill>
        <p:spPr bwMode="auto">
          <a:xfrm>
            <a:off x="6400800" y="1981200"/>
            <a:ext cx="256032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3400" y="4419600"/>
            <a:ext cx="8427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sz="2000" dirty="0" smtClean="0"/>
              <a:t>Djela: roman </a:t>
            </a:r>
            <a:r>
              <a:rPr lang="en-US" sz="2000" i="1" dirty="0" err="1" smtClean="0"/>
              <a:t>Imaš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Fejs</a:t>
            </a:r>
            <a:r>
              <a:rPr lang="en-US" sz="2000" i="1" dirty="0" smtClean="0"/>
              <a:t>?</a:t>
            </a:r>
            <a:r>
              <a:rPr lang="en-US" sz="2000" dirty="0" smtClean="0"/>
              <a:t> </a:t>
            </a:r>
            <a:r>
              <a:rPr lang="hr-HR" sz="2000" dirty="0" smtClean="0"/>
              <a:t> (</a:t>
            </a:r>
            <a:r>
              <a:rPr lang="en-US" sz="2000" dirty="0" err="1" smtClean="0"/>
              <a:t>nagrad</a:t>
            </a:r>
            <a:r>
              <a:rPr lang="hr-HR" sz="2000" dirty="0" smtClean="0"/>
              <a:t>a</a:t>
            </a:r>
            <a:r>
              <a:rPr lang="en-US" sz="2000" dirty="0" smtClean="0"/>
              <a:t> </a:t>
            </a:r>
            <a:r>
              <a:rPr lang="en-US" sz="2000" i="1" dirty="0" err="1" smtClean="0"/>
              <a:t>Mato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Lovrak</a:t>
            </a:r>
            <a:r>
              <a:rPr lang="hr-HR" sz="2000" i="1" dirty="0" smtClean="0"/>
              <a:t>), </a:t>
            </a:r>
            <a:r>
              <a:rPr lang="en-US" sz="2000" dirty="0" smtClean="0"/>
              <a:t>roman </a:t>
            </a:r>
            <a:r>
              <a:rPr lang="en-US" sz="2000" i="1" dirty="0" err="1" smtClean="0"/>
              <a:t>Bacit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ću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kompjutor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kroz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prozor</a:t>
            </a:r>
            <a:r>
              <a:rPr lang="hr-HR" sz="2000" i="1" dirty="0"/>
              <a:t> </a:t>
            </a:r>
            <a:r>
              <a:rPr lang="en-US" sz="2000" i="1" dirty="0" smtClean="0"/>
              <a:t> </a:t>
            </a:r>
            <a:r>
              <a:rPr lang="en-US" sz="2000" dirty="0" smtClean="0"/>
              <a:t>i </a:t>
            </a:r>
            <a:r>
              <a:rPr lang="en-US" sz="2000" dirty="0" err="1" smtClean="0"/>
              <a:t>zbirku</a:t>
            </a:r>
            <a:r>
              <a:rPr lang="en-US" sz="2000" dirty="0" smtClean="0"/>
              <a:t> </a:t>
            </a:r>
            <a:r>
              <a:rPr lang="en-US" sz="2000" dirty="0" err="1" smtClean="0"/>
              <a:t>priča</a:t>
            </a:r>
            <a:r>
              <a:rPr lang="en-US" sz="2000" dirty="0" smtClean="0"/>
              <a:t> </a:t>
            </a:r>
            <a:r>
              <a:rPr lang="en-US" sz="2000" i="1" dirty="0" err="1" smtClean="0"/>
              <a:t>Baš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kao</a:t>
            </a:r>
            <a:r>
              <a:rPr lang="en-US" sz="2000" i="1" dirty="0" smtClean="0"/>
              <a:t> Harry Potter </a:t>
            </a:r>
            <a:r>
              <a:rPr lang="hr-HR" sz="2000" dirty="0"/>
              <a:t>.</a:t>
            </a:r>
            <a:r>
              <a:rPr lang="en-US" sz="2000" dirty="0" smtClean="0"/>
              <a:t> </a:t>
            </a:r>
            <a:endParaRPr lang="hr-HR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U </a:t>
            </a:r>
            <a:r>
              <a:rPr lang="en-US" sz="2000" dirty="0" err="1" smtClean="0"/>
              <a:t>svojim</a:t>
            </a:r>
            <a:r>
              <a:rPr lang="en-US" sz="2000" dirty="0" smtClean="0"/>
              <a:t> </a:t>
            </a:r>
            <a:r>
              <a:rPr lang="en-US" sz="2000" dirty="0" err="1" smtClean="0"/>
              <a:t>romanima</a:t>
            </a:r>
            <a:r>
              <a:rPr lang="en-US" sz="2000" dirty="0" smtClean="0"/>
              <a:t> i </a:t>
            </a:r>
            <a:r>
              <a:rPr lang="en-US" sz="2000" dirty="0" err="1" smtClean="0"/>
              <a:t>pričama</a:t>
            </a:r>
            <a:r>
              <a:rPr lang="en-US" sz="2000" dirty="0" smtClean="0"/>
              <a:t> </a:t>
            </a:r>
            <a:r>
              <a:rPr lang="en-US" sz="2000" dirty="0" err="1" smtClean="0"/>
              <a:t>bavi</a:t>
            </a:r>
            <a:r>
              <a:rPr lang="en-US" sz="2000" dirty="0" smtClean="0"/>
              <a:t> se </a:t>
            </a:r>
            <a:r>
              <a:rPr lang="en-US" sz="2000" dirty="0" err="1" smtClean="0"/>
              <a:t>problematikom</a:t>
            </a:r>
            <a:r>
              <a:rPr lang="en-US" sz="2000" dirty="0" smtClean="0"/>
              <a:t> </a:t>
            </a:r>
            <a:r>
              <a:rPr lang="en-US" sz="2000" dirty="0" err="1" smtClean="0"/>
              <a:t>odrastanja</a:t>
            </a:r>
            <a:r>
              <a:rPr lang="hr-HR" sz="2000" dirty="0" smtClean="0"/>
              <a:t>.</a:t>
            </a:r>
            <a:r>
              <a:rPr lang="en-US" sz="2000" dirty="0" smtClean="0"/>
              <a:t> </a:t>
            </a:r>
            <a:endParaRPr lang="hr-HR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Voli</a:t>
            </a:r>
            <a:r>
              <a:rPr lang="en-US" sz="2000" dirty="0" smtClean="0"/>
              <a:t> </a:t>
            </a:r>
            <a:r>
              <a:rPr lang="en-US" sz="2000" dirty="0" err="1" smtClean="0"/>
              <a:t>čitati</a:t>
            </a:r>
            <a:r>
              <a:rPr lang="en-US" sz="2000" dirty="0" smtClean="0"/>
              <a:t>, </a:t>
            </a:r>
            <a:r>
              <a:rPr lang="en-US" sz="2000" dirty="0" err="1" smtClean="0"/>
              <a:t>putovati</a:t>
            </a:r>
            <a:r>
              <a:rPr lang="en-US" sz="2000" dirty="0" smtClean="0"/>
              <a:t>, </a:t>
            </a:r>
            <a:r>
              <a:rPr lang="en-US" sz="2000" dirty="0" err="1" smtClean="0"/>
              <a:t>gledati</a:t>
            </a:r>
            <a:r>
              <a:rPr lang="en-US" sz="2000" dirty="0" smtClean="0"/>
              <a:t> </a:t>
            </a:r>
            <a:r>
              <a:rPr lang="en-US" sz="2000" dirty="0" err="1" smtClean="0"/>
              <a:t>filmove</a:t>
            </a:r>
            <a:r>
              <a:rPr lang="en-US" sz="2000" dirty="0" smtClean="0"/>
              <a:t> i </a:t>
            </a:r>
            <a:r>
              <a:rPr lang="en-US" sz="2000" dirty="0" err="1" smtClean="0"/>
              <a:t>kazališne</a:t>
            </a:r>
            <a:r>
              <a:rPr lang="en-US" sz="2000" dirty="0" smtClean="0"/>
              <a:t> </a:t>
            </a:r>
            <a:r>
              <a:rPr lang="en-US" sz="2000" dirty="0" err="1" smtClean="0"/>
              <a:t>predstave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206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057400" y="2020824"/>
            <a:ext cx="6858000" cy="3084576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hr-HR" sz="1800" dirty="0">
                <a:latin typeface="Calibri" pitchFamily="34" charset="0"/>
              </a:rPr>
              <a:t>Glavna </a:t>
            </a:r>
            <a:r>
              <a:rPr lang="hr-HR" sz="1800" dirty="0" smtClean="0">
                <a:latin typeface="Calibri" pitchFamily="34" charset="0"/>
              </a:rPr>
              <a:t>junakinja: Lucija (14 godina) koja </a:t>
            </a:r>
            <a:r>
              <a:rPr lang="hr-HR" sz="1800" dirty="0">
                <a:latin typeface="Calibri" pitchFamily="34" charset="0"/>
              </a:rPr>
              <a:t>s mlađim bratom </a:t>
            </a:r>
            <a:r>
              <a:rPr lang="hr-HR" sz="1800" dirty="0" smtClean="0">
                <a:latin typeface="Calibri" pitchFamily="34" charset="0"/>
              </a:rPr>
              <a:t>i </a:t>
            </a:r>
            <a:r>
              <a:rPr lang="hr-HR" sz="1800" dirty="0">
                <a:latin typeface="Calibri" pitchFamily="34" charset="0"/>
              </a:rPr>
              <a:t>bakom provodi ljeto u nedovršenoj obiteljskoj kući u Velikoj Gorici. </a:t>
            </a:r>
            <a:endParaRPr lang="hr-HR" sz="1800" dirty="0" smtClean="0">
              <a:latin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hr-HR" sz="1800" dirty="0" smtClean="0">
                <a:latin typeface="Calibri" pitchFamily="34" charset="0"/>
              </a:rPr>
              <a:t>Tata </a:t>
            </a:r>
            <a:r>
              <a:rPr lang="hr-HR" sz="1800" dirty="0" smtClean="0">
                <a:latin typeface="Calibri" pitchFamily="34" charset="0"/>
              </a:rPr>
              <a:t>radi </a:t>
            </a:r>
            <a:r>
              <a:rPr lang="hr-HR" sz="1800" dirty="0">
                <a:latin typeface="Calibri" pitchFamily="34" charset="0"/>
              </a:rPr>
              <a:t>u Njemačkoj, a mama na moru kao sobarica. </a:t>
            </a:r>
            <a:r>
              <a:rPr lang="en-US" sz="1800" dirty="0" err="1">
                <a:latin typeface="Calibri" pitchFamily="34" charset="0"/>
              </a:rPr>
              <a:t>Svi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sanjaju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o </a:t>
            </a:r>
            <a:r>
              <a:rPr lang="en-US" sz="1800" dirty="0" err="1">
                <a:latin typeface="Calibri" pitchFamily="34" charset="0"/>
              </a:rPr>
              <a:t>lijepoj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zajedničkoj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budućnosti</a:t>
            </a:r>
            <a:r>
              <a:rPr lang="hr-HR" sz="1800" dirty="0">
                <a:latin typeface="Calibri" pitchFamily="34" charset="0"/>
              </a:rPr>
              <a:t>.</a:t>
            </a:r>
            <a:endParaRPr lang="en-US" sz="1800" dirty="0">
              <a:latin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hr-HR" sz="1800" dirty="0">
                <a:latin typeface="Calibri" pitchFamily="34" charset="0"/>
              </a:rPr>
              <a:t>Lucija je tipična tinejđerica. Ljeto provodi sa svojim društvom, </a:t>
            </a:r>
            <a:r>
              <a:rPr lang="hr-HR" sz="1800" dirty="0" smtClean="0">
                <a:latin typeface="Calibri" pitchFamily="34" charset="0"/>
              </a:rPr>
              <a:t>na jezeru </a:t>
            </a:r>
            <a:r>
              <a:rPr lang="hr-HR" sz="1800" dirty="0">
                <a:latin typeface="Calibri" pitchFamily="34" charset="0"/>
              </a:rPr>
              <a:t>Čiče, zaljubljuje se, mašta o odlasku </a:t>
            </a:r>
            <a:r>
              <a:rPr lang="hr-HR" sz="1800" dirty="0" smtClean="0">
                <a:latin typeface="Calibri" pitchFamily="34" charset="0"/>
              </a:rPr>
              <a:t>ocu </a:t>
            </a:r>
            <a:r>
              <a:rPr lang="hr-HR" sz="1800" dirty="0">
                <a:latin typeface="Calibri" pitchFamily="34" charset="0"/>
              </a:rPr>
              <a:t>i često se sukobljuje s bakom</a:t>
            </a:r>
            <a:r>
              <a:rPr lang="hr-HR" sz="1800" dirty="0" smtClean="0">
                <a:latin typeface="Calibri" pitchFamily="34" charset="0"/>
              </a:rPr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r-HR" sz="1800" dirty="0" smtClean="0">
                <a:latin typeface="Calibri" pitchFamily="34" charset="0"/>
              </a:rPr>
              <a:t>Janko </a:t>
            </a:r>
            <a:r>
              <a:rPr lang="en-US" sz="1800" dirty="0" smtClean="0">
                <a:latin typeface="Calibri" pitchFamily="34" charset="0"/>
              </a:rPr>
              <a:t>(11 </a:t>
            </a:r>
            <a:r>
              <a:rPr lang="en-US" sz="1800" dirty="0" err="1" smtClean="0">
                <a:latin typeface="Calibri" pitchFamily="34" charset="0"/>
              </a:rPr>
              <a:t>godina</a:t>
            </a:r>
            <a:r>
              <a:rPr lang="en-US" sz="1800" dirty="0" smtClean="0">
                <a:latin typeface="Calibri" pitchFamily="34" charset="0"/>
              </a:rPr>
              <a:t>), </a:t>
            </a:r>
            <a:r>
              <a:rPr lang="hr-HR" sz="1800" dirty="0" smtClean="0">
                <a:latin typeface="Calibri" pitchFamily="34" charset="0"/>
              </a:rPr>
              <a:t>Lucijin </a:t>
            </a:r>
            <a:r>
              <a:rPr lang="hr-HR" sz="1800" dirty="0" smtClean="0">
                <a:latin typeface="Calibri" pitchFamily="34" charset="0"/>
              </a:rPr>
              <a:t>brat, </a:t>
            </a:r>
            <a:r>
              <a:rPr lang="hr-HR" sz="1800" dirty="0">
                <a:latin typeface="Calibri" pitchFamily="34" charset="0"/>
              </a:rPr>
              <a:t>vrlo pametan </a:t>
            </a:r>
            <a:r>
              <a:rPr lang="hr-HR" sz="1800" dirty="0" smtClean="0">
                <a:latin typeface="Calibri" pitchFamily="34" charset="0"/>
              </a:rPr>
              <a:t>dječak, </a:t>
            </a:r>
            <a:r>
              <a:rPr lang="hr-HR" sz="1800" dirty="0">
                <a:latin typeface="Calibri" pitchFamily="34" charset="0"/>
              </a:rPr>
              <a:t>bakin miljenik, voli strojeve, osobito </a:t>
            </a:r>
            <a:r>
              <a:rPr lang="hr-HR" sz="1800" dirty="0" smtClean="0">
                <a:latin typeface="Calibri" pitchFamily="34" charset="0"/>
              </a:rPr>
              <a:t>bagere. Jednoga dana </a:t>
            </a:r>
            <a:r>
              <a:rPr lang="hr-HR" sz="1800" dirty="0">
                <a:latin typeface="Calibri" pitchFamily="34" charset="0"/>
              </a:rPr>
              <a:t>tragičan događaj promijeniti će živote i planove svih članova obitelji</a:t>
            </a:r>
            <a:r>
              <a:rPr lang="hr-HR" sz="1800" dirty="0" smtClean="0">
                <a:latin typeface="Calibri" pitchFamily="34" charset="0"/>
              </a:rPr>
              <a:t>.</a:t>
            </a:r>
            <a:r>
              <a:rPr lang="hr-HR" sz="1800" dirty="0">
                <a:latin typeface="Calibri" pitchFamily="34" charset="0"/>
              </a:rPr>
              <a:t> 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rmAutofit/>
          </a:bodyPr>
          <a:lstStyle/>
          <a:p>
            <a:r>
              <a:rPr lang="en-US" sz="2400" dirty="0" err="1"/>
              <a:t>Jasminka</a:t>
            </a:r>
            <a:r>
              <a:rPr lang="en-US" sz="2400" dirty="0"/>
              <a:t> </a:t>
            </a:r>
            <a:r>
              <a:rPr lang="en-US" sz="2400" dirty="0" err="1"/>
              <a:t>Tihi-Stepanić</a:t>
            </a:r>
            <a:r>
              <a:rPr lang="en-US" sz="2400" dirty="0"/>
              <a:t>: </a:t>
            </a:r>
            <a:r>
              <a:rPr lang="hr-HR" sz="2400" dirty="0" smtClean="0"/>
              <a:t>ljeto na jezeru čiču -</a:t>
            </a:r>
            <a:r>
              <a:rPr lang="en-US" sz="2400" dirty="0" smtClean="0"/>
              <a:t> 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en-US" dirty="0" smtClean="0"/>
              <a:t> </a:t>
            </a:r>
            <a:r>
              <a:rPr lang="hr-HR" dirty="0"/>
              <a:t>Darovali učenici </a:t>
            </a:r>
            <a:r>
              <a:rPr lang="hr-HR" dirty="0" smtClean="0"/>
              <a:t>osmih</a:t>
            </a:r>
            <a:r>
              <a:rPr lang="en-US" dirty="0" smtClean="0"/>
              <a:t> </a:t>
            </a:r>
            <a:r>
              <a:rPr lang="en-US" dirty="0" err="1"/>
              <a:t>razred</a:t>
            </a:r>
            <a:r>
              <a:rPr lang="hr-HR" dirty="0"/>
              <a:t>a </a:t>
            </a:r>
            <a:endParaRPr lang="en-US" dirty="0"/>
          </a:p>
        </p:txBody>
      </p:sp>
      <p:pic>
        <p:nvPicPr>
          <p:cNvPr id="4" name="Picture 3" descr="C:\Users\PC\Pictures\ljeto na jezeru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45589"/>
            <a:ext cx="1676400" cy="27241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447800" y="51816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dirty="0" smtClean="0">
                <a:latin typeface="Calibri" pitchFamily="34" charset="0"/>
              </a:rPr>
              <a:t>Dirljiva priču o odrastanju bez roditelja, privikavanju na život u novoj sredini te, </a:t>
            </a:r>
            <a:r>
              <a:rPr lang="hr-HR" dirty="0" smtClean="0">
                <a:latin typeface="Calibri" pitchFamily="34" charset="0"/>
              </a:rPr>
              <a:t>o </a:t>
            </a:r>
            <a:r>
              <a:rPr lang="hr-HR" dirty="0" smtClean="0">
                <a:latin typeface="Calibri" pitchFamily="34" charset="0"/>
              </a:rPr>
              <a:t>velikom i potresnom gubitku.</a:t>
            </a:r>
            <a:endParaRPr lang="en-US" dirty="0" smtClean="0"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r-HR" dirty="0" smtClean="0">
                <a:latin typeface="Calibri" pitchFamily="34" charset="0"/>
              </a:rPr>
              <a:t>Ovaj roman pokušat će vas naučiti kako razumijeti </a:t>
            </a:r>
            <a:r>
              <a:rPr lang="hr-HR" dirty="0" smtClean="0">
                <a:latin typeface="Calibri" pitchFamily="34" charset="0"/>
              </a:rPr>
              <a:t>svijet. </a:t>
            </a:r>
            <a:endParaRPr lang="hr-HR" dirty="0" smtClean="0"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r-HR" dirty="0" smtClean="0">
                <a:latin typeface="Calibri" pitchFamily="34" charset="0"/>
              </a:rPr>
              <a:t>Može vam ponuditi i neke odgovore. I utjehu.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4736" y="50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4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2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590800" y="2020824"/>
            <a:ext cx="6096000" cy="4075176"/>
          </a:xfrm>
        </p:spPr>
        <p:txBody>
          <a:bodyPr/>
          <a:lstStyle/>
          <a:p>
            <a:r>
              <a:rPr lang="hr-HR" dirty="0" smtClean="0">
                <a:latin typeface="Calibri" pitchFamily="34" charset="0"/>
              </a:rPr>
              <a:t>HVALA NA PAŽNJI!</a:t>
            </a:r>
          </a:p>
          <a:p>
            <a:r>
              <a:rPr lang="hr-HR" dirty="0" smtClean="0">
                <a:latin typeface="Calibri" pitchFamily="34" charset="0"/>
              </a:rPr>
              <a:t>NADAM SE DA VAM SE PREZENTACIJA SVIDJELA</a:t>
            </a:r>
          </a:p>
          <a:p>
            <a:r>
              <a:rPr lang="hr-HR" dirty="0" smtClean="0">
                <a:latin typeface="Calibri" pitchFamily="34" charset="0"/>
              </a:rPr>
              <a:t>I DA STE TIJEKOM PREZENTACIJE ODABRALI KNJIGU KOJU ĆETEPROČITATI.</a:t>
            </a:r>
          </a:p>
          <a:p>
            <a:r>
              <a:rPr lang="hr-HR" dirty="0" smtClean="0">
                <a:latin typeface="Calibri" pitchFamily="34" charset="0"/>
              </a:rPr>
              <a:t>AKO NISTE, POGLEDAJTE PREZENTACIJU JOŠ JEDNOM.</a:t>
            </a:r>
          </a:p>
          <a:p>
            <a:endParaRPr lang="hr-HR" dirty="0" smtClean="0">
              <a:latin typeface="Calibri" pitchFamily="34" charset="0"/>
            </a:endParaRPr>
          </a:p>
          <a:p>
            <a:pPr algn="l"/>
            <a:r>
              <a:rPr lang="hr-HR" dirty="0" smtClean="0">
                <a:latin typeface="Calibri" pitchFamily="34" charset="0"/>
              </a:rPr>
              <a:t>LIJEP POZDRAV I LAKU NOĆ!</a:t>
            </a:r>
          </a:p>
          <a:p>
            <a:pPr algn="l"/>
            <a:r>
              <a:rPr lang="hr-HR" dirty="0" smtClean="0">
                <a:latin typeface="Calibri" pitchFamily="34" charset="0"/>
              </a:rPr>
              <a:t>VAŠA KNJIŽNIČARKA,</a:t>
            </a:r>
          </a:p>
          <a:p>
            <a:pPr algn="l"/>
            <a:r>
              <a:rPr lang="hr-HR" dirty="0" smtClean="0">
                <a:latin typeface="Calibri" pitchFamily="34" charset="0"/>
              </a:rPr>
              <a:t>VALENTINA TEKIĆ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Noć knjige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PC\Pictures\Plastic_Mac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60686"/>
            <a:ext cx="1626238" cy="227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C\Pictures\PATULJAK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138176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54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371344"/>
            <a:ext cx="8229600" cy="4181856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hr-HR" dirty="0" smtClean="0"/>
              <a:t>Danas, odnosno večeras, </a:t>
            </a:r>
            <a:r>
              <a:rPr lang="en-US" dirty="0" smtClean="0"/>
              <a:t>23</a:t>
            </a:r>
            <a:r>
              <a:rPr lang="en-US" dirty="0"/>
              <a:t>. </a:t>
            </a:r>
            <a:r>
              <a:rPr lang="en-US" dirty="0" err="1"/>
              <a:t>travnja</a:t>
            </a:r>
            <a:r>
              <a:rPr lang="en-US" dirty="0"/>
              <a:t> </a:t>
            </a:r>
            <a:r>
              <a:rPr lang="hr-HR" dirty="0" smtClean="0"/>
              <a:t>2020. godine, </a:t>
            </a:r>
            <a:r>
              <a:rPr lang="en-US" dirty="0" smtClean="0"/>
              <a:t>u </a:t>
            </a:r>
            <a:r>
              <a:rPr lang="en-US" dirty="0" err="1"/>
              <a:t>povodu</a:t>
            </a:r>
            <a:r>
              <a:rPr lang="en-US" dirty="0"/>
              <a:t> </a:t>
            </a:r>
            <a:r>
              <a:rPr lang="en-US" i="1" dirty="0" err="1"/>
              <a:t>Svjetskog</a:t>
            </a:r>
            <a:r>
              <a:rPr lang="en-US" i="1" dirty="0"/>
              <a:t> </a:t>
            </a:r>
            <a:r>
              <a:rPr lang="en-US" i="1" dirty="0" err="1"/>
              <a:t>dana</a:t>
            </a:r>
            <a:r>
              <a:rPr lang="en-US" i="1" dirty="0"/>
              <a:t> </a:t>
            </a:r>
            <a:r>
              <a:rPr lang="en-US" i="1" dirty="0" err="1"/>
              <a:t>knjige</a:t>
            </a:r>
            <a:r>
              <a:rPr lang="en-US" i="1" dirty="0"/>
              <a:t> i </a:t>
            </a:r>
            <a:r>
              <a:rPr lang="en-US" i="1" dirty="0" err="1"/>
              <a:t>autorskih</a:t>
            </a:r>
            <a:r>
              <a:rPr lang="en-US" i="1" dirty="0"/>
              <a:t> </a:t>
            </a:r>
            <a:r>
              <a:rPr lang="en-US" i="1" dirty="0" err="1"/>
              <a:t>prava</a:t>
            </a:r>
            <a:r>
              <a:rPr lang="en-US" i="1" dirty="0"/>
              <a:t> i Dana </a:t>
            </a:r>
            <a:r>
              <a:rPr lang="en-US" i="1" dirty="0" err="1"/>
              <a:t>hrvatske</a:t>
            </a:r>
            <a:r>
              <a:rPr lang="en-US" i="1" dirty="0"/>
              <a:t> </a:t>
            </a:r>
            <a:r>
              <a:rPr lang="en-US" i="1" dirty="0" err="1"/>
              <a:t>knjige</a:t>
            </a:r>
            <a:r>
              <a:rPr lang="en-US" i="1" dirty="0"/>
              <a:t> </a:t>
            </a:r>
            <a:r>
              <a:rPr lang="en-US" dirty="0" err="1"/>
              <a:t>održava</a:t>
            </a:r>
            <a:r>
              <a:rPr lang="en-US" dirty="0"/>
              <a:t> se </a:t>
            </a:r>
            <a:r>
              <a:rPr lang="en-US" dirty="0" err="1"/>
              <a:t>deveta</a:t>
            </a:r>
            <a:r>
              <a:rPr lang="en-US" dirty="0"/>
              <a:t> </a:t>
            </a:r>
            <a:r>
              <a:rPr lang="en-US" dirty="0" err="1"/>
              <a:t>Noć</a:t>
            </a:r>
            <a:r>
              <a:rPr lang="en-US" dirty="0"/>
              <a:t> </a:t>
            </a:r>
            <a:r>
              <a:rPr lang="en-US" dirty="0" err="1"/>
              <a:t>knjige</a:t>
            </a:r>
            <a:r>
              <a:rPr lang="en-US" dirty="0"/>
              <a:t>, </a:t>
            </a:r>
            <a:r>
              <a:rPr lang="en-US" dirty="0" err="1"/>
              <a:t>posvećena</a:t>
            </a:r>
            <a:r>
              <a:rPr lang="en-US" dirty="0"/>
              <a:t> </a:t>
            </a:r>
            <a:r>
              <a:rPr lang="en-US" dirty="0" err="1"/>
              <a:t>aktualnoj</a:t>
            </a:r>
            <a:r>
              <a:rPr lang="en-US" dirty="0"/>
              <a:t> </a:t>
            </a:r>
            <a:r>
              <a:rPr lang="en-US" dirty="0" err="1"/>
              <a:t>temi</a:t>
            </a:r>
            <a:r>
              <a:rPr lang="en-US" dirty="0"/>
              <a:t> </a:t>
            </a:r>
            <a:r>
              <a:rPr lang="en-US" dirty="0" err="1"/>
              <a:t>promjene</a:t>
            </a:r>
            <a:r>
              <a:rPr lang="en-US" dirty="0"/>
              <a:t>. </a:t>
            </a:r>
            <a:r>
              <a:rPr lang="en-US" dirty="0" err="1"/>
              <a:t>Promjena</a:t>
            </a:r>
            <a:r>
              <a:rPr lang="en-US" dirty="0"/>
              <a:t> je </a:t>
            </a:r>
            <a:r>
              <a:rPr lang="en-US" dirty="0" err="1"/>
              <a:t>zahvatila</a:t>
            </a:r>
            <a:r>
              <a:rPr lang="en-US" dirty="0"/>
              <a:t> i </a:t>
            </a:r>
            <a:r>
              <a:rPr lang="en-US" dirty="0" err="1"/>
              <a:t>Noć</a:t>
            </a:r>
            <a:r>
              <a:rPr lang="en-US" dirty="0"/>
              <a:t> </a:t>
            </a:r>
            <a:r>
              <a:rPr lang="en-US" dirty="0" err="1"/>
              <a:t>knjige</a:t>
            </a:r>
            <a:r>
              <a:rPr lang="en-US" dirty="0"/>
              <a:t>,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se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puta</a:t>
            </a:r>
            <a:r>
              <a:rPr lang="en-US" dirty="0"/>
              <a:t> </a:t>
            </a:r>
            <a:r>
              <a:rPr lang="en-US" dirty="0" err="1"/>
              <a:t>održati</a:t>
            </a:r>
            <a:r>
              <a:rPr lang="en-US" dirty="0"/>
              <a:t> u </a:t>
            </a:r>
            <a:r>
              <a:rPr lang="en-US" dirty="0" err="1"/>
              <a:t>virtualnom</a:t>
            </a:r>
            <a:r>
              <a:rPr lang="en-US" dirty="0"/>
              <a:t> </a:t>
            </a:r>
            <a:r>
              <a:rPr lang="en-US" dirty="0" err="1"/>
              <a:t>svijetu</a:t>
            </a:r>
            <a:r>
              <a:rPr lang="en-US" dirty="0" smtClean="0"/>
              <a:t>.</a:t>
            </a:r>
            <a:r>
              <a:rPr lang="hr-HR" dirty="0" smtClean="0"/>
              <a:t> 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b="1" dirty="0" err="1"/>
              <a:t>Patuljak</a:t>
            </a:r>
            <a:r>
              <a:rPr lang="en-US" b="1" dirty="0"/>
              <a:t> </a:t>
            </a:r>
            <a:r>
              <a:rPr lang="en-US" b="1" dirty="0" err="1"/>
              <a:t>Čituljak</a:t>
            </a:r>
            <a:r>
              <a:rPr lang="en-US" b="1" dirty="0"/>
              <a:t> </a:t>
            </a:r>
            <a:r>
              <a:rPr lang="hr-HR" b="1" dirty="0" smtClean="0"/>
              <a:t>je </a:t>
            </a:r>
            <a:r>
              <a:rPr lang="en-US" b="1" dirty="0" err="1" smtClean="0"/>
              <a:t>zaštitno</a:t>
            </a:r>
            <a:r>
              <a:rPr lang="en-US" b="1" dirty="0" smtClean="0"/>
              <a:t> </a:t>
            </a:r>
            <a:r>
              <a:rPr lang="en-US" b="1" dirty="0"/>
              <a:t>lice </a:t>
            </a:r>
            <a:r>
              <a:rPr lang="en-US" b="1" dirty="0" err="1"/>
              <a:t>ovogodišnje</a:t>
            </a:r>
            <a:r>
              <a:rPr lang="en-US" b="1" dirty="0"/>
              <a:t> </a:t>
            </a:r>
            <a:r>
              <a:rPr lang="en-US" b="1" dirty="0" err="1"/>
              <a:t>Noći</a:t>
            </a:r>
            <a:r>
              <a:rPr lang="en-US" b="1" dirty="0"/>
              <a:t> </a:t>
            </a:r>
            <a:r>
              <a:rPr lang="en-US" b="1" dirty="0" err="1" smtClean="0"/>
              <a:t>knjige</a:t>
            </a:r>
            <a:r>
              <a:rPr lang="hr-HR" b="1" dirty="0" smtClean="0"/>
              <a:t>.</a:t>
            </a:r>
            <a:r>
              <a:rPr lang="en-US" b="1" dirty="0" smtClean="0"/>
              <a:t> 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hr-HR" dirty="0" smtClean="0"/>
              <a:t>Njegova </a:t>
            </a:r>
            <a:r>
              <a:rPr lang="en-US" dirty="0" err="1" smtClean="0"/>
              <a:t>Poruk</a:t>
            </a:r>
            <a:r>
              <a:rPr lang="hr-HR" dirty="0" smtClean="0"/>
              <a:t>a glasi:</a:t>
            </a:r>
            <a:r>
              <a:rPr lang="en-US" dirty="0" smtClean="0"/>
              <a:t> </a:t>
            </a:r>
            <a:r>
              <a:rPr lang="en-US" b="1" i="1" dirty="0"/>
              <a:t>S </a:t>
            </a:r>
            <a:r>
              <a:rPr lang="en-US" b="1" i="1" dirty="0" err="1"/>
              <a:t>knjigom</a:t>
            </a:r>
            <a:r>
              <a:rPr lang="en-US" b="1" i="1" dirty="0"/>
              <a:t> nisi </a:t>
            </a:r>
            <a:r>
              <a:rPr lang="en-US" b="1" i="1" dirty="0" err="1"/>
              <a:t>izoliran</a:t>
            </a:r>
            <a:r>
              <a:rPr lang="en-US" b="1" i="1" dirty="0"/>
              <a:t>! </a:t>
            </a:r>
            <a:endParaRPr lang="hr-HR" b="1" i="1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hr-HR" dirty="0" smtClean="0"/>
              <a:t>Ove godine slavlju knjige u Noći knjige pridružuje se i naša školska knjižnica. Povodom toga priredila sam vam prezentaciju o knjigama koje ste ove školske godine darovali našoj školskoj knjižnici. Ako budete čitali ove knjige sigurno će u vaš život donijeti PROMJENU!! (ako im dopustite).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r-HR" dirty="0" smtClean="0"/>
              <a:t>SVAKAKO UKLJUČITE ZVUČNIK I STISNITE „PLAY” NA SLAJDU!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PC\Pictures\patulja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91312"/>
            <a:ext cx="7620000" cy="180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43800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0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367634" y="1524000"/>
            <a:ext cx="5471566" cy="4876800"/>
          </a:xfrm>
        </p:spPr>
        <p:txBody>
          <a:bodyPr numCol="1"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hr-HR" dirty="0" smtClean="0">
                <a:latin typeface="Calibri" pitchFamily="34" charset="0"/>
              </a:rPr>
              <a:t>Duhovita i zanimljiva knjiga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r-HR" dirty="0" smtClean="0">
                <a:latin typeface="Calibri" pitchFamily="34" charset="0"/>
              </a:rPr>
              <a:t>Glavni junak i pripovjedač je dječak Darko koji nam pripovijeda događaje od svoga rođenja do desete godine.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r-HR" dirty="0" smtClean="0">
                <a:latin typeface="Calibri" pitchFamily="34" charset="0"/>
              </a:rPr>
              <a:t>B</a:t>
            </a:r>
            <a:r>
              <a:rPr lang="en-US" dirty="0" err="1" smtClean="0">
                <a:latin typeface="Calibri" pitchFamily="34" charset="0"/>
              </a:rPr>
              <a:t>rojni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inteligentni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komentari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i </a:t>
            </a:r>
            <a:r>
              <a:rPr lang="en-US" dirty="0" err="1" smtClean="0">
                <a:latin typeface="Calibri" pitchFamily="34" charset="0"/>
              </a:rPr>
              <a:t>ironičn</a:t>
            </a:r>
            <a:r>
              <a:rPr lang="hr-HR" dirty="0" smtClean="0">
                <a:latin typeface="Calibri" pitchFamily="34" charset="0"/>
              </a:rPr>
              <a:t>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pošalic</a:t>
            </a:r>
            <a:r>
              <a:rPr lang="hr-HR" dirty="0" smtClean="0">
                <a:latin typeface="Calibri" pitchFamily="34" charset="0"/>
              </a:rPr>
              <a:t>e. Radnja je puna sjajnih </a:t>
            </a:r>
            <a:r>
              <a:rPr lang="hr-HR" dirty="0" smtClean="0">
                <a:latin typeface="Calibri" pitchFamily="34" charset="0"/>
              </a:rPr>
              <a:t>fora. </a:t>
            </a:r>
            <a:endParaRPr lang="hr-HR" dirty="0" smtClean="0">
              <a:latin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hr-HR" dirty="0" smtClean="0">
                <a:latin typeface="Calibri" pitchFamily="34" charset="0"/>
              </a:rPr>
              <a:t>Svidjet će se svima od deset godina pa nadalje.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r-HR" dirty="0" smtClean="0">
                <a:latin typeface="Calibri" pitchFamily="34" charset="0"/>
              </a:rPr>
              <a:t>Ne</a:t>
            </a:r>
            <a:r>
              <a:rPr lang="en-US" dirty="0" smtClean="0">
                <a:latin typeface="Calibri" pitchFamily="34" charset="0"/>
              </a:rPr>
              <a:t>ma</a:t>
            </a:r>
            <a:r>
              <a:rPr lang="hr-HR" dirty="0" smtClean="0">
                <a:latin typeface="Calibri" pitchFamily="34" charset="0"/>
              </a:rPr>
              <a:t> zajedljivosti i zavisti. Svi likovi su pozitivci.</a:t>
            </a:r>
            <a:r>
              <a:rPr lang="hr-HR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 </a:t>
            </a:r>
            <a:endParaRPr lang="hr-HR" sz="2000" dirty="0" smtClean="0">
              <a:latin typeface="Calibri" pitchFamily="34" charset="0"/>
            </a:endParaRPr>
          </a:p>
          <a:p>
            <a:pPr marL="342900" lvl="2" indent="-342900" algn="l">
              <a:buFont typeface="Arial" pitchFamily="34" charset="0"/>
              <a:buChar char="•"/>
            </a:pPr>
            <a:r>
              <a:rPr lang="hr-HR" sz="2000" dirty="0" smtClean="0">
                <a:latin typeface="Calibri" pitchFamily="34" charset="0"/>
              </a:rPr>
              <a:t>„</a:t>
            </a:r>
            <a:r>
              <a:rPr lang="en-US" sz="2000" dirty="0" err="1" smtClean="0">
                <a:latin typeface="Calibri" pitchFamily="34" charset="0"/>
              </a:rPr>
              <a:t>Čokoladne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godine</a:t>
            </a:r>
            <a:r>
              <a:rPr lang="hr-HR" sz="2000" dirty="0" smtClean="0">
                <a:latin typeface="Calibri" pitchFamily="34" charset="0"/>
              </a:rPr>
              <a:t>”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su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oznaka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za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rane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godine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života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kada</a:t>
            </a:r>
            <a:r>
              <a:rPr lang="en-US" sz="2000" dirty="0">
                <a:latin typeface="Calibri" pitchFamily="34" charset="0"/>
              </a:rPr>
              <a:t> se </a:t>
            </a:r>
            <a:r>
              <a:rPr lang="en-US" sz="2000" dirty="0" err="1">
                <a:latin typeface="Calibri" pitchFamily="34" charset="0"/>
              </a:rPr>
              <a:t>sve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čini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ljepšim</a:t>
            </a:r>
            <a:r>
              <a:rPr lang="en-US" sz="2000" dirty="0">
                <a:latin typeface="Calibri" pitchFamily="34" charset="0"/>
              </a:rPr>
              <a:t> i </a:t>
            </a:r>
            <a:r>
              <a:rPr lang="en-US" sz="2000" dirty="0" err="1" smtClean="0">
                <a:latin typeface="Calibri" pitchFamily="34" charset="0"/>
              </a:rPr>
              <a:t>boljim</a:t>
            </a:r>
            <a:r>
              <a:rPr lang="en-US" sz="2000" dirty="0" smtClean="0">
                <a:latin typeface="Calibri" pitchFamily="34" charset="0"/>
              </a:rPr>
              <a:t>.</a:t>
            </a:r>
            <a:endParaRPr lang="hr-HR" sz="2000" dirty="0" smtClean="0">
              <a:latin typeface="Calibri" pitchFamily="34" charset="0"/>
            </a:endParaRPr>
          </a:p>
          <a:p>
            <a:pPr marL="342900" lvl="2" indent="-342900" algn="l">
              <a:buFont typeface="Arial" pitchFamily="34" charset="0"/>
              <a:buChar char="•"/>
            </a:pPr>
            <a:r>
              <a:rPr lang="hr-HR" sz="2000" dirty="0" smtClean="0">
                <a:latin typeface="Calibri" pitchFamily="34" charset="0"/>
              </a:rPr>
              <a:t>Literarna poslastica</a:t>
            </a:r>
            <a:endParaRPr lang="en-US" sz="2000" dirty="0">
              <a:latin typeface="Calibri" pitchFamily="34" charset="0"/>
            </a:endParaRPr>
          </a:p>
          <a:p>
            <a:pPr marL="342900" lvl="2" indent="-342900" algn="l">
              <a:buFont typeface="Arial" pitchFamily="34" charset="0"/>
              <a:buChar char="•"/>
            </a:pPr>
            <a:endParaRPr lang="en-US" sz="2000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52400"/>
            <a:ext cx="6705600" cy="131064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Mladen Kopjar: čokoladne godine – </a:t>
            </a:r>
            <a:br>
              <a:rPr lang="hr-HR" sz="2400" dirty="0" smtClean="0"/>
            </a:br>
            <a:r>
              <a:rPr lang="hr-HR" dirty="0" smtClean="0"/>
              <a:t>darovalI učenici 5A RAZREDa</a:t>
            </a:r>
            <a:endParaRPr lang="en-US" dirty="0"/>
          </a:p>
        </p:txBody>
      </p:sp>
      <p:pic>
        <p:nvPicPr>
          <p:cNvPr id="2051" name="Picture 3" descr="C:\Users\PC\Pictures\cokoladne-godi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1"/>
            <a:ext cx="2754662" cy="32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" y="51755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3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7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8229600" cy="4724400"/>
          </a:xfrm>
        </p:spPr>
        <p:txBody>
          <a:bodyPr numCol="2"/>
          <a:lstStyle/>
          <a:p>
            <a:pPr marL="342900" indent="-342900" algn="l">
              <a:buFont typeface="Arial" pitchFamily="34" charset="0"/>
              <a:buChar char="•"/>
            </a:pPr>
            <a:r>
              <a:rPr lang="hr-HR" dirty="0" smtClean="0">
                <a:latin typeface="Calibri" pitchFamily="34" charset="0"/>
              </a:rPr>
              <a:t>Rođen 1975. godine u Zg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r-HR" dirty="0" smtClean="0">
                <a:latin typeface="Calibri" pitchFamily="34" charset="0"/>
              </a:rPr>
              <a:t>Piše drame i prozu za djecu i odrasle. Piše </a:t>
            </a:r>
            <a:r>
              <a:rPr lang="hr-HR" dirty="0">
                <a:latin typeface="Calibri" pitchFamily="34" charset="0"/>
              </a:rPr>
              <a:t>za radio i </a:t>
            </a:r>
            <a:r>
              <a:rPr lang="hr-HR" dirty="0" smtClean="0">
                <a:latin typeface="Calibri" pitchFamily="34" charset="0"/>
              </a:rPr>
              <a:t>televiziju.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r-HR" dirty="0" smtClean="0">
                <a:latin typeface="Calibri" pitchFamily="34" charset="0"/>
              </a:rPr>
              <a:t>Objavljivao </a:t>
            </a:r>
            <a:r>
              <a:rPr lang="hr-HR" dirty="0">
                <a:latin typeface="Calibri" pitchFamily="34" charset="0"/>
              </a:rPr>
              <a:t>je u </a:t>
            </a:r>
            <a:r>
              <a:rPr lang="hr-HR" dirty="0" smtClean="0">
                <a:latin typeface="Calibri" pitchFamily="34" charset="0"/>
              </a:rPr>
              <a:t>časopisima </a:t>
            </a:r>
            <a:r>
              <a:rPr lang="hr-HR" i="1" dirty="0" smtClean="0">
                <a:latin typeface="Calibri" pitchFamily="34" charset="0"/>
              </a:rPr>
              <a:t>Modra </a:t>
            </a:r>
            <a:r>
              <a:rPr lang="hr-HR" i="1" dirty="0">
                <a:latin typeface="Calibri" pitchFamily="34" charset="0"/>
              </a:rPr>
              <a:t>lasta</a:t>
            </a:r>
            <a:r>
              <a:rPr lang="hr-HR" i="1" dirty="0" smtClean="0">
                <a:latin typeface="Calibri" pitchFamily="34" charset="0"/>
              </a:rPr>
              <a:t>, </a:t>
            </a:r>
            <a:r>
              <a:rPr lang="hr-HR" i="1" dirty="0">
                <a:latin typeface="Calibri" pitchFamily="34" charset="0"/>
              </a:rPr>
              <a:t>Prvi izbor, Radost, </a:t>
            </a:r>
            <a:r>
              <a:rPr lang="hr-HR" i="1" dirty="0" smtClean="0">
                <a:latin typeface="Calibri" pitchFamily="34" charset="0"/>
              </a:rPr>
              <a:t>Smib</a:t>
            </a:r>
            <a:r>
              <a:rPr lang="hr-HR" dirty="0" smtClean="0">
                <a:latin typeface="Calibri" pitchFamily="34" charset="0"/>
              </a:rPr>
              <a:t> i dr. </a:t>
            </a:r>
            <a:r>
              <a:rPr lang="hr-HR" dirty="0">
                <a:latin typeface="Calibri" pitchFamily="34" charset="0"/>
              </a:rPr>
              <a:t>Neke priče uvrštene su mu u čitanke za </a:t>
            </a:r>
            <a:r>
              <a:rPr lang="hr-HR" dirty="0" smtClean="0">
                <a:latin typeface="Calibri" pitchFamily="34" charset="0"/>
              </a:rPr>
              <a:t>osnovnu </a:t>
            </a:r>
            <a:r>
              <a:rPr lang="hr-HR" dirty="0">
                <a:latin typeface="Calibri" pitchFamily="34" charset="0"/>
              </a:rPr>
              <a:t>školu. </a:t>
            </a:r>
            <a:endParaRPr lang="hr-HR" dirty="0" smtClean="0">
              <a:latin typeface="Calibri" pitchFamily="34" charset="0"/>
            </a:endParaRPr>
          </a:p>
          <a:p>
            <a:pPr marL="342900" lvl="2" indent="-342900" algn="l">
              <a:buFont typeface="Arial" pitchFamily="34" charset="0"/>
              <a:buChar char="•"/>
            </a:pPr>
            <a:r>
              <a:rPr lang="en-US" sz="2000" dirty="0" err="1" smtClean="0">
                <a:latin typeface="Calibri" pitchFamily="34" charset="0"/>
              </a:rPr>
              <a:t>Napisao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je </a:t>
            </a:r>
            <a:r>
              <a:rPr lang="en-US" sz="2000" dirty="0" err="1">
                <a:latin typeface="Calibri" pitchFamily="34" charset="0"/>
              </a:rPr>
              <a:t>devet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knjiga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za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djecu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i </a:t>
            </a:r>
            <a:r>
              <a:rPr lang="en-US" sz="2000" dirty="0" err="1">
                <a:latin typeface="Calibri" pitchFamily="34" charset="0"/>
              </a:rPr>
              <a:t>mlade</a:t>
            </a:r>
            <a:r>
              <a:rPr lang="en-US" sz="2000" dirty="0">
                <a:latin typeface="Calibri" pitchFamily="34" charset="0"/>
              </a:rPr>
              <a:t>: </a:t>
            </a:r>
            <a:r>
              <a:rPr lang="en-US" sz="2000" i="1" dirty="0" err="1">
                <a:latin typeface="Calibri" pitchFamily="34" charset="0"/>
              </a:rPr>
              <a:t>Trenutak</a:t>
            </a:r>
            <a:r>
              <a:rPr lang="en-US" sz="2000" i="1" dirty="0">
                <a:latin typeface="Calibri" pitchFamily="34" charset="0"/>
              </a:rPr>
              <a:t> s </a:t>
            </a:r>
            <a:r>
              <a:rPr lang="en-US" sz="2000" i="1" dirty="0" err="1">
                <a:latin typeface="Calibri" pitchFamily="34" charset="0"/>
              </a:rPr>
              <a:t>Tanjom</a:t>
            </a:r>
            <a:r>
              <a:rPr lang="en-US" sz="2000" i="1" dirty="0">
                <a:latin typeface="Calibri" pitchFamily="34" charset="0"/>
              </a:rPr>
              <a:t> </a:t>
            </a:r>
            <a:r>
              <a:rPr lang="en-US" sz="2000" i="1" dirty="0" smtClean="0">
                <a:latin typeface="Calibri" pitchFamily="34" charset="0"/>
              </a:rPr>
              <a:t>, </a:t>
            </a:r>
            <a:r>
              <a:rPr lang="en-US" sz="2000" i="1" dirty="0" err="1">
                <a:latin typeface="Calibri" pitchFamily="34" charset="0"/>
              </a:rPr>
              <a:t>Čokoladne</a:t>
            </a:r>
            <a:r>
              <a:rPr lang="en-US" sz="2000" i="1" dirty="0">
                <a:latin typeface="Calibri" pitchFamily="34" charset="0"/>
              </a:rPr>
              <a:t> </a:t>
            </a:r>
            <a:r>
              <a:rPr lang="en-US" sz="2000" i="1" dirty="0" err="1">
                <a:latin typeface="Calibri" pitchFamily="34" charset="0"/>
              </a:rPr>
              <a:t>godine</a:t>
            </a:r>
            <a:r>
              <a:rPr lang="en-US" sz="2000" i="1" dirty="0">
                <a:latin typeface="Calibri" pitchFamily="34" charset="0"/>
              </a:rPr>
              <a:t> </a:t>
            </a:r>
            <a:r>
              <a:rPr lang="en-US" sz="2000" i="1" dirty="0" smtClean="0">
                <a:latin typeface="Calibri" pitchFamily="34" charset="0"/>
              </a:rPr>
              <a:t>, </a:t>
            </a:r>
            <a:r>
              <a:rPr lang="en-US" sz="2000" i="1" dirty="0">
                <a:latin typeface="Calibri" pitchFamily="34" charset="0"/>
              </a:rPr>
              <a:t>Autobus </a:t>
            </a:r>
            <a:r>
              <a:rPr lang="en-US" sz="2000" i="1" dirty="0" err="1">
                <a:latin typeface="Calibri" pitchFamily="34" charset="0"/>
              </a:rPr>
              <a:t>za</a:t>
            </a:r>
            <a:r>
              <a:rPr lang="en-US" sz="2000" i="1" dirty="0">
                <a:latin typeface="Calibri" pitchFamily="34" charset="0"/>
              </a:rPr>
              <a:t> </a:t>
            </a:r>
            <a:r>
              <a:rPr lang="en-US" sz="2000" i="1" dirty="0" err="1">
                <a:latin typeface="Calibri" pitchFamily="34" charset="0"/>
              </a:rPr>
              <a:t>Mjesec</a:t>
            </a:r>
            <a:r>
              <a:rPr lang="en-US" sz="2000" i="1" dirty="0">
                <a:latin typeface="Calibri" pitchFamily="34" charset="0"/>
              </a:rPr>
              <a:t> </a:t>
            </a:r>
            <a:r>
              <a:rPr lang="en-US" sz="2000" i="1" dirty="0" smtClean="0">
                <a:latin typeface="Calibri" pitchFamily="34" charset="0"/>
              </a:rPr>
              <a:t>,  </a:t>
            </a:r>
            <a:r>
              <a:rPr lang="en-US" sz="2000" i="1" dirty="0" err="1" smtClean="0">
                <a:latin typeface="Calibri" pitchFamily="34" charset="0"/>
              </a:rPr>
              <a:t>Suze</a:t>
            </a:r>
            <a:r>
              <a:rPr lang="en-US" sz="2000" i="1" dirty="0" smtClean="0">
                <a:latin typeface="Calibri" pitchFamily="34" charset="0"/>
              </a:rPr>
              <a:t> </a:t>
            </a:r>
            <a:r>
              <a:rPr lang="en-US" sz="2000" i="1" dirty="0" err="1">
                <a:latin typeface="Calibri" pitchFamily="34" charset="0"/>
              </a:rPr>
              <a:t>za</a:t>
            </a:r>
            <a:r>
              <a:rPr lang="en-US" sz="2000" i="1" dirty="0">
                <a:latin typeface="Calibri" pitchFamily="34" charset="0"/>
              </a:rPr>
              <a:t> </a:t>
            </a:r>
            <a:r>
              <a:rPr lang="en-US" sz="2000" i="1" dirty="0" err="1">
                <a:latin typeface="Calibri" pitchFamily="34" charset="0"/>
              </a:rPr>
              <a:t>pingvine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hr-HR" sz="2000" dirty="0">
                <a:latin typeface="Calibri" pitchFamily="34" charset="0"/>
              </a:rPr>
              <a:t> </a:t>
            </a:r>
            <a:r>
              <a:rPr lang="hr-HR" sz="2000" dirty="0" smtClean="0">
                <a:latin typeface="Calibri" pitchFamily="34" charset="0"/>
              </a:rPr>
              <a:t>i dr. </a:t>
            </a:r>
            <a:r>
              <a:rPr lang="en-US" sz="2000" dirty="0" smtClean="0">
                <a:latin typeface="Calibri" pitchFamily="34" charset="0"/>
              </a:rPr>
              <a:t> </a:t>
            </a:r>
            <a:endParaRPr lang="hr-HR" sz="2000" dirty="0" smtClean="0">
              <a:latin typeface="Calibri" pitchFamily="34" charset="0"/>
            </a:endParaRPr>
          </a:p>
          <a:p>
            <a:pPr marL="342900" lvl="2" indent="-342900" algn="l">
              <a:buFont typeface="Arial" pitchFamily="34" charset="0"/>
              <a:buChar char="•"/>
            </a:pPr>
            <a:r>
              <a:rPr lang="en-US" sz="2000" dirty="0" err="1" smtClean="0">
                <a:latin typeface="Calibri" pitchFamily="34" charset="0"/>
              </a:rPr>
              <a:t>Živi</a:t>
            </a:r>
            <a:r>
              <a:rPr lang="hr-HR" sz="2000" dirty="0" smtClean="0">
                <a:latin typeface="Calibri" pitchFamily="34" charset="0"/>
              </a:rPr>
              <a:t> i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radi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hr-HR" sz="2000" dirty="0" smtClean="0">
                <a:latin typeface="Calibri" pitchFamily="34" charset="0"/>
              </a:rPr>
              <a:t>u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Varaždinu</a:t>
            </a:r>
            <a:r>
              <a:rPr lang="hr-HR" sz="2000" dirty="0" smtClean="0">
                <a:latin typeface="Calibri" pitchFamily="34" charset="0"/>
              </a:rPr>
              <a:t>.</a:t>
            </a:r>
            <a:endParaRPr lang="en-US" sz="2000" dirty="0">
              <a:latin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28600"/>
            <a:ext cx="6705600" cy="106680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Mladen Kopjar: čokoladne godine </a:t>
            </a:r>
            <a:br>
              <a:rPr lang="hr-HR" sz="2400" dirty="0" smtClean="0"/>
            </a:br>
            <a:r>
              <a:rPr lang="hr-HR" dirty="0" smtClean="0"/>
              <a:t>- bilješka o piscu - </a:t>
            </a:r>
            <a:endParaRPr lang="en-US" dirty="0"/>
          </a:p>
        </p:txBody>
      </p:sp>
      <p:pic>
        <p:nvPicPr>
          <p:cNvPr id="1027" name="Picture 3" descr="C:\Users\PC\Pictures\mladen kopj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2329136" cy="362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76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971800" y="1905000"/>
            <a:ext cx="6019800" cy="2743200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>
                <a:latin typeface="Calibri" pitchFamily="34" charset="0"/>
              </a:rPr>
              <a:t>Majstor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je </a:t>
            </a:r>
            <a:r>
              <a:rPr lang="en-US" dirty="0" err="1">
                <a:latin typeface="Calibri" pitchFamily="34" charset="0"/>
              </a:rPr>
              <a:t>sastavio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neobično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računalo</a:t>
            </a:r>
            <a:r>
              <a:rPr lang="en-US" dirty="0" smtClean="0">
                <a:latin typeface="Calibri" pitchFamily="34" charset="0"/>
              </a:rPr>
              <a:t>. </a:t>
            </a:r>
            <a:endParaRPr lang="hr-HR" dirty="0" smtClean="0">
              <a:latin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hr-HR" dirty="0" smtClean="0">
                <a:latin typeface="Calibri" pitchFamily="34" charset="0"/>
              </a:rPr>
              <a:t>Glavni likovi: </a:t>
            </a:r>
            <a:r>
              <a:rPr lang="en-US" dirty="0" smtClean="0">
                <a:latin typeface="Calibri" pitchFamily="34" charset="0"/>
              </a:rPr>
              <a:t>Gizmo i  </a:t>
            </a:r>
            <a:r>
              <a:rPr lang="en-US" dirty="0" err="1" smtClean="0">
                <a:latin typeface="Calibri" pitchFamily="34" charset="0"/>
              </a:rPr>
              <a:t>Praćk</a:t>
            </a:r>
            <a:r>
              <a:rPr lang="hr-HR" dirty="0" smtClean="0"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hr-HR" dirty="0" smtClean="0">
                <a:latin typeface="Calibri" pitchFamily="34" charset="0"/>
              </a:rPr>
              <a:t>n</a:t>
            </a:r>
            <a:r>
              <a:rPr lang="en-US" dirty="0" err="1" smtClean="0">
                <a:latin typeface="Calibri" pitchFamily="34" charset="0"/>
              </a:rPr>
              <a:t>ajbolji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prijatelji</a:t>
            </a:r>
            <a:endParaRPr lang="hr-HR" dirty="0" smtClean="0">
              <a:latin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hr-HR" dirty="0" smtClean="0">
                <a:latin typeface="Calibri" pitchFamily="34" charset="0"/>
              </a:rPr>
              <a:t>Gizmo je poželio tri želje te upalio računalo, l</a:t>
            </a:r>
            <a:r>
              <a:rPr lang="en-US" dirty="0" err="1" smtClean="0">
                <a:latin typeface="Calibri" pitchFamily="34" charset="0"/>
              </a:rPr>
              <a:t>ogirao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društvenu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mrežu</a:t>
            </a:r>
            <a:r>
              <a:rPr lang="en-US" dirty="0">
                <a:latin typeface="Calibri" pitchFamily="34" charset="0"/>
              </a:rPr>
              <a:t> </a:t>
            </a:r>
            <a:r>
              <a:rPr lang="hr-HR" dirty="0" smtClean="0">
                <a:latin typeface="Calibri" pitchFamily="34" charset="0"/>
              </a:rPr>
              <a:t>i </a:t>
            </a:r>
            <a:r>
              <a:rPr lang="hr-HR" dirty="0" smtClean="0">
                <a:latin typeface="Calibri" pitchFamily="34" charset="0"/>
              </a:rPr>
              <a:t>ž</a:t>
            </a:r>
            <a:r>
              <a:rPr lang="en-US" dirty="0" err="1" smtClean="0">
                <a:latin typeface="Calibri" pitchFamily="34" charset="0"/>
              </a:rPr>
              <a:t>ivot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mu se </a:t>
            </a:r>
            <a:r>
              <a:rPr lang="en-US" dirty="0" err="1">
                <a:latin typeface="Calibri" pitchFamily="34" charset="0"/>
              </a:rPr>
              <a:t>okrenuo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naglavačke</a:t>
            </a:r>
            <a:r>
              <a:rPr lang="en-US" dirty="0">
                <a:latin typeface="Calibri" pitchFamily="34" charset="0"/>
              </a:rPr>
              <a:t>. </a:t>
            </a:r>
            <a:r>
              <a:rPr lang="hr-HR" dirty="0" smtClean="0">
                <a:latin typeface="Calibri" pitchFamily="34" charset="0"/>
              </a:rPr>
              <a:t>Između ostaloga i Gizmo i Praćka se </a:t>
            </a:r>
            <a:r>
              <a:rPr lang="en-US" dirty="0" err="1" smtClean="0">
                <a:latin typeface="Calibri" pitchFamily="34" charset="0"/>
              </a:rPr>
              <a:t>zaljub</a:t>
            </a:r>
            <a:r>
              <a:rPr lang="hr-HR" dirty="0" smtClean="0">
                <a:latin typeface="Calibri" pitchFamily="34" charset="0"/>
              </a:rPr>
              <a:t>e u istu </a:t>
            </a:r>
            <a:r>
              <a:rPr lang="hr-HR" dirty="0" smtClean="0">
                <a:latin typeface="Calibri" pitchFamily="34" charset="0"/>
              </a:rPr>
              <a:t>curu</a:t>
            </a:r>
            <a:r>
              <a:rPr lang="en-US" dirty="0" smtClean="0">
                <a:latin typeface="Calibri" pitchFamily="34" charset="0"/>
              </a:rPr>
              <a:t>.</a:t>
            </a:r>
            <a:endParaRPr lang="hr-HR" dirty="0" smtClean="0">
              <a:latin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>
                <a:latin typeface="Calibri" pitchFamily="34" charset="0"/>
              </a:rPr>
              <a:t>Činilo</a:t>
            </a:r>
            <a:r>
              <a:rPr lang="en-US" dirty="0">
                <a:latin typeface="Calibri" pitchFamily="34" charset="0"/>
              </a:rPr>
              <a:t> se da </a:t>
            </a:r>
            <a:r>
              <a:rPr lang="en-US" dirty="0" err="1">
                <a:latin typeface="Calibri" pitchFamily="34" charset="0"/>
              </a:rPr>
              <a:t>računalo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nekako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ispunjava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želje</a:t>
            </a:r>
            <a:r>
              <a:rPr lang="en-US" dirty="0">
                <a:latin typeface="Calibri" pitchFamily="34" charset="0"/>
              </a:rPr>
              <a:t>? Je li to </a:t>
            </a:r>
            <a:r>
              <a:rPr lang="en-US" dirty="0" err="1">
                <a:latin typeface="Calibri" pitchFamily="34" charset="0"/>
              </a:rPr>
              <a:t>moguće</a:t>
            </a:r>
            <a:r>
              <a:rPr lang="en-US" dirty="0">
                <a:latin typeface="Calibri" pitchFamily="34" charset="0"/>
              </a:rPr>
              <a:t>?</a:t>
            </a:r>
            <a:r>
              <a:rPr lang="en-US" dirty="0" smtClean="0">
                <a:latin typeface="Calibri" pitchFamily="34" charset="0"/>
              </a:rPr>
              <a:t> </a:t>
            </a:r>
            <a:endParaRPr lang="hr-HR" dirty="0" smtClean="0">
              <a:latin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hr-HR" dirty="0" smtClean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228600"/>
            <a:ext cx="6858000" cy="1447800"/>
          </a:xfrm>
        </p:spPr>
        <p:txBody>
          <a:bodyPr/>
          <a:lstStyle/>
          <a:p>
            <a:r>
              <a:rPr lang="hr-HR" sz="2400" dirty="0"/>
              <a:t>Melita Rundek: Haj, ja sam online – </a:t>
            </a:r>
            <a:r>
              <a:rPr lang="hr-HR" dirty="0" smtClean="0"/>
              <a:t>darovali učenici 5b razreda</a:t>
            </a:r>
            <a:endParaRPr lang="en-US" dirty="0"/>
          </a:p>
        </p:txBody>
      </p:sp>
      <p:pic>
        <p:nvPicPr>
          <p:cNvPr id="4098" name="Picture 2" descr="C:\Users\PC\Pictures\haj ja sam onli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133600"/>
            <a:ext cx="237354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4495800"/>
            <a:ext cx="6324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000" dirty="0" smtClean="0">
                <a:latin typeface="Calibri" pitchFamily="34" charset="0"/>
              </a:rPr>
              <a:t>P</a:t>
            </a:r>
            <a:r>
              <a:rPr lang="en-US" sz="2000" dirty="0" err="1" smtClean="0">
                <a:latin typeface="Calibri" pitchFamily="34" charset="0"/>
              </a:rPr>
              <a:t>roblem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ovisnosti</a:t>
            </a:r>
            <a:r>
              <a:rPr lang="en-US" sz="2000" dirty="0" smtClean="0">
                <a:latin typeface="Calibri" pitchFamily="34" charset="0"/>
              </a:rPr>
              <a:t> o </a:t>
            </a:r>
            <a:r>
              <a:rPr lang="en-US" sz="2000" dirty="0" err="1" smtClean="0">
                <a:latin typeface="Calibri" pitchFamily="34" charset="0"/>
              </a:rPr>
              <a:t>računalu</a:t>
            </a:r>
            <a:r>
              <a:rPr lang="en-US" sz="2000" dirty="0" smtClean="0">
                <a:latin typeface="Calibri" pitchFamily="34" charset="0"/>
              </a:rPr>
              <a:t> i </a:t>
            </a:r>
            <a:r>
              <a:rPr lang="en-US" sz="2000" dirty="0" err="1" smtClean="0">
                <a:latin typeface="Calibri" pitchFamily="34" charset="0"/>
              </a:rPr>
              <a:t>društvenim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mrežema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hr-HR" sz="2000" dirty="0" smtClean="0">
                <a:latin typeface="Calibri" pitchFamily="34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000" dirty="0" smtClean="0">
                <a:latin typeface="Calibri" pitchFamily="34" charset="0"/>
              </a:rPr>
              <a:t>Problem </a:t>
            </a:r>
            <a:r>
              <a:rPr lang="en-US" sz="2000" dirty="0" err="1" smtClean="0">
                <a:latin typeface="Calibri" pitchFamily="34" charset="0"/>
              </a:rPr>
              <a:t>usamljenosti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hr-HR" sz="2000" dirty="0" smtClean="0">
                <a:latin typeface="Calibri" pitchFamily="34" charset="0"/>
              </a:rPr>
              <a:t>i isključenosti </a:t>
            </a:r>
            <a:r>
              <a:rPr lang="en-US" sz="2000" dirty="0" smtClean="0">
                <a:latin typeface="Calibri" pitchFamily="34" charset="0"/>
              </a:rPr>
              <a:t>u</a:t>
            </a:r>
            <a:r>
              <a:rPr lang="hr-HR" sz="2000" dirty="0" smtClean="0">
                <a:latin typeface="Calibri" pitchFamily="34" charset="0"/>
              </a:rPr>
              <a:t> tinejđerskim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godinama</a:t>
            </a:r>
            <a:r>
              <a:rPr lang="en-US" sz="2000" dirty="0" smtClean="0">
                <a:latin typeface="Calibri" pitchFamily="34" charset="0"/>
              </a:rPr>
              <a:t> </a:t>
            </a:r>
            <a:endParaRPr lang="hr-HR" sz="2000" dirty="0" smtClean="0"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r-HR" sz="2000" dirty="0" smtClean="0">
                <a:latin typeface="Calibri" pitchFamily="34" charset="0"/>
              </a:rPr>
              <a:t>Z</a:t>
            </a:r>
            <a:r>
              <a:rPr lang="en-US" sz="2000" dirty="0" err="1" smtClean="0">
                <a:latin typeface="Calibri" pitchFamily="34" charset="0"/>
              </a:rPr>
              <a:t>animljiv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način</a:t>
            </a:r>
            <a:r>
              <a:rPr lang="hr-HR" sz="2000" dirty="0" smtClean="0">
                <a:latin typeface="Calibri" pitchFamily="34" charset="0"/>
              </a:rPr>
              <a:t> </a:t>
            </a:r>
            <a:r>
              <a:rPr lang="hr-HR" sz="2000" dirty="0" smtClean="0">
                <a:latin typeface="Calibri" pitchFamily="34" charset="0"/>
              </a:rPr>
              <a:t>pripovijedanja</a:t>
            </a:r>
            <a:r>
              <a:rPr lang="en-US" sz="2000" dirty="0" smtClean="0">
                <a:latin typeface="Calibri" pitchFamily="34" charset="0"/>
              </a:rPr>
              <a:t>; </a:t>
            </a:r>
            <a:r>
              <a:rPr lang="en-US" sz="2000" dirty="0" err="1" smtClean="0">
                <a:latin typeface="Calibri" pitchFamily="34" charset="0"/>
              </a:rPr>
              <a:t>razumljiv</a:t>
            </a:r>
            <a:r>
              <a:rPr lang="en-US" sz="2000" dirty="0" smtClean="0">
                <a:latin typeface="Calibri" pitchFamily="34" charset="0"/>
              </a:rPr>
              <a:t> i </a:t>
            </a:r>
            <a:r>
              <a:rPr lang="en-US" sz="2000" dirty="0" err="1" smtClean="0">
                <a:latin typeface="Calibri" pitchFamily="34" charset="0"/>
              </a:rPr>
              <a:t>prihvatljiv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mladima</a:t>
            </a:r>
            <a:r>
              <a:rPr lang="hr-HR" sz="2000" dirty="0" smtClean="0">
                <a:latin typeface="Calibri" pitchFamily="34" charset="0"/>
              </a:rPr>
              <a:t>.</a:t>
            </a:r>
            <a:endParaRPr lang="en-US" sz="200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4370" y="510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8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5791200" cy="4608576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hr-HR" dirty="0" smtClean="0">
                <a:latin typeface="Calibri" pitchFamily="34" charset="0"/>
              </a:rPr>
              <a:t>R</a:t>
            </a:r>
            <a:r>
              <a:rPr lang="en-US" dirty="0" err="1" smtClean="0">
                <a:latin typeface="Calibri" pitchFamily="34" charset="0"/>
              </a:rPr>
              <a:t>ođena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u </a:t>
            </a:r>
            <a:r>
              <a:rPr lang="en-US" dirty="0" err="1" smtClean="0">
                <a:latin typeface="Calibri" pitchFamily="34" charset="0"/>
              </a:rPr>
              <a:t>Zagrebu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1961. </a:t>
            </a:r>
            <a:r>
              <a:rPr lang="en-US" dirty="0" err="1">
                <a:latin typeface="Calibri" pitchFamily="34" charset="0"/>
              </a:rPr>
              <a:t>godine</a:t>
            </a:r>
            <a:r>
              <a:rPr lang="en-US" dirty="0">
                <a:latin typeface="Calibri" pitchFamily="34" charset="0"/>
              </a:rPr>
              <a:t>. </a:t>
            </a:r>
            <a:r>
              <a:rPr lang="hr-HR" dirty="0" smtClean="0">
                <a:latin typeface="Calibri" pitchFamily="34" charset="0"/>
              </a:rPr>
              <a:t>Studirala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je </a:t>
            </a:r>
            <a:r>
              <a:rPr lang="en-US" dirty="0" err="1" smtClean="0">
                <a:latin typeface="Calibri" pitchFamily="34" charset="0"/>
              </a:rPr>
              <a:t>komparativn</a:t>
            </a:r>
            <a:r>
              <a:rPr lang="hr-HR" dirty="0" smtClean="0">
                <a:latin typeface="Calibri" pitchFamily="34" charset="0"/>
              </a:rPr>
              <a:t>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književnosti</a:t>
            </a:r>
            <a:r>
              <a:rPr lang="en-US" dirty="0">
                <a:latin typeface="Calibri" pitchFamily="34" charset="0"/>
              </a:rPr>
              <a:t> i </a:t>
            </a:r>
            <a:r>
              <a:rPr lang="en-US" dirty="0" err="1" smtClean="0">
                <a:latin typeface="Calibri" pitchFamily="34" charset="0"/>
              </a:rPr>
              <a:t>fonetik</a:t>
            </a:r>
            <a:r>
              <a:rPr lang="hr-HR" dirty="0" smtClean="0">
                <a:latin typeface="Calibri" pitchFamily="34" charset="0"/>
              </a:rPr>
              <a:t>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Filozofskom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fakltetu</a:t>
            </a:r>
            <a:r>
              <a:rPr lang="en-US" dirty="0" smtClean="0">
                <a:latin typeface="Calibri" pitchFamily="34" charset="0"/>
              </a:rPr>
              <a:t>.</a:t>
            </a:r>
            <a:endParaRPr lang="hr-HR" dirty="0" smtClean="0">
              <a:latin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hr-HR" dirty="0" smtClean="0">
                <a:latin typeface="Calibri" pitchFamily="34" charset="0"/>
              </a:rPr>
              <a:t>Pisala je za mnoge časopise: </a:t>
            </a:r>
            <a:r>
              <a:rPr lang="en-US" i="1" dirty="0" err="1" smtClean="0">
                <a:latin typeface="Calibri" pitchFamily="34" charset="0"/>
              </a:rPr>
              <a:t>Modru</a:t>
            </a:r>
            <a:r>
              <a:rPr lang="en-US" i="1" dirty="0" smtClean="0">
                <a:latin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</a:rPr>
              <a:t>lastu</a:t>
            </a:r>
            <a:r>
              <a:rPr lang="en-US" i="1" dirty="0" smtClean="0">
                <a:latin typeface="Calibri" pitchFamily="34" charset="0"/>
              </a:rPr>
              <a:t>, </a:t>
            </a:r>
            <a:r>
              <a:rPr lang="en-US" i="1" dirty="0" err="1" smtClean="0">
                <a:latin typeface="Calibri" pitchFamily="34" charset="0"/>
              </a:rPr>
              <a:t>Dragu</a:t>
            </a:r>
            <a:r>
              <a:rPr lang="en-US" i="1" dirty="0" smtClean="0">
                <a:latin typeface="Calibri" pitchFamily="34" charset="0"/>
              </a:rPr>
              <a:t>, </a:t>
            </a:r>
            <a:r>
              <a:rPr lang="en-US" i="1" dirty="0" err="1" smtClean="0">
                <a:latin typeface="Calibri" pitchFamily="34" charset="0"/>
              </a:rPr>
              <a:t>Prvi</a:t>
            </a:r>
            <a:r>
              <a:rPr lang="en-US" i="1" dirty="0" smtClean="0">
                <a:latin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</a:rPr>
              <a:t>izbor</a:t>
            </a:r>
            <a:r>
              <a:rPr lang="en-US" i="1" dirty="0" smtClean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i </a:t>
            </a:r>
            <a:r>
              <a:rPr lang="en-US" i="1" dirty="0" err="1" smtClean="0">
                <a:latin typeface="Calibri" pitchFamily="34" charset="0"/>
              </a:rPr>
              <a:t>Plimu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>a </a:t>
            </a:r>
            <a:r>
              <a:rPr lang="en-US" dirty="0" err="1">
                <a:latin typeface="Calibri" pitchFamily="34" charset="0"/>
              </a:rPr>
              <a:t>pisala</a:t>
            </a:r>
            <a:r>
              <a:rPr lang="en-US" dirty="0">
                <a:latin typeface="Calibri" pitchFamily="34" charset="0"/>
              </a:rPr>
              <a:t> je i </a:t>
            </a:r>
            <a:r>
              <a:rPr lang="en-US" dirty="0" err="1">
                <a:latin typeface="Calibri" pitchFamily="34" charset="0"/>
              </a:rPr>
              <a:t>za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emisiju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</a:rPr>
              <a:t>Priče</a:t>
            </a:r>
            <a:r>
              <a:rPr lang="en-US" i="1" dirty="0" smtClean="0">
                <a:latin typeface="Calibri" pitchFamily="34" charset="0"/>
              </a:rPr>
              <a:t> </a:t>
            </a:r>
            <a:r>
              <a:rPr lang="en-US" i="1" dirty="0" err="1">
                <a:latin typeface="Calibri" pitchFamily="34" charset="0"/>
              </a:rPr>
              <a:t>za</a:t>
            </a:r>
            <a:r>
              <a:rPr lang="en-US" i="1" dirty="0">
                <a:latin typeface="Calibri" pitchFamily="34" charset="0"/>
              </a:rPr>
              <a:t> </a:t>
            </a:r>
            <a:r>
              <a:rPr lang="en-US" i="1" dirty="0" err="1">
                <a:latin typeface="Calibri" pitchFamily="34" charset="0"/>
              </a:rPr>
              <a:t>laku</a:t>
            </a:r>
            <a:r>
              <a:rPr lang="en-US" i="1" dirty="0">
                <a:latin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</a:rPr>
              <a:t>noć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Hrvatskom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radiju</a:t>
            </a:r>
            <a:r>
              <a:rPr lang="en-US" dirty="0" smtClean="0">
                <a:latin typeface="Calibri" pitchFamily="34" charset="0"/>
              </a:rPr>
              <a:t>.</a:t>
            </a:r>
            <a:endParaRPr lang="hr-HR" dirty="0" smtClean="0">
              <a:latin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>
                <a:latin typeface="Calibri" pitchFamily="34" charset="0"/>
              </a:rPr>
              <a:t>Najpoznatije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djelo</a:t>
            </a:r>
            <a:r>
              <a:rPr lang="en-US" dirty="0">
                <a:latin typeface="Calibri" pitchFamily="34" charset="0"/>
              </a:rPr>
              <a:t> </a:t>
            </a:r>
            <a:r>
              <a:rPr lang="hr-HR" dirty="0" smtClean="0">
                <a:latin typeface="Calibri" pitchFamily="34" charset="0"/>
              </a:rPr>
              <a:t>joj </a:t>
            </a:r>
            <a:r>
              <a:rPr lang="en-US" dirty="0" smtClean="0">
                <a:latin typeface="Calibri" pitchFamily="34" charset="0"/>
              </a:rPr>
              <a:t>je </a:t>
            </a:r>
            <a:r>
              <a:rPr lang="en-US" i="1" dirty="0" err="1" smtClean="0">
                <a:latin typeface="Calibri" pitchFamily="34" charset="0"/>
              </a:rPr>
              <a:t>Psima</a:t>
            </a:r>
            <a:r>
              <a:rPr lang="en-US" i="1" dirty="0" smtClean="0">
                <a:latin typeface="Calibri" pitchFamily="34" charset="0"/>
              </a:rPr>
              <a:t> </a:t>
            </a:r>
            <a:r>
              <a:rPr lang="en-US" i="1" dirty="0" err="1">
                <a:latin typeface="Calibri" pitchFamily="34" charset="0"/>
              </a:rPr>
              <a:t>ulaz</a:t>
            </a:r>
            <a:r>
              <a:rPr lang="en-US" i="1" dirty="0">
                <a:latin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</a:rPr>
              <a:t>zabranjen</a:t>
            </a:r>
            <a:r>
              <a:rPr lang="en-US" dirty="0" smtClean="0">
                <a:latin typeface="Calibri" pitchFamily="34" charset="0"/>
              </a:rPr>
              <a:t>. </a:t>
            </a:r>
            <a:r>
              <a:rPr lang="hr-HR" dirty="0" smtClean="0">
                <a:latin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</a:rPr>
              <a:t>nagrad</a:t>
            </a:r>
            <a:r>
              <a:rPr lang="hr-HR" dirty="0" smtClean="0"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</a:rPr>
              <a:t>Ivane</a:t>
            </a:r>
            <a:r>
              <a:rPr lang="en-US" i="1" dirty="0" smtClean="0">
                <a:latin typeface="Calibri" pitchFamily="34" charset="0"/>
              </a:rPr>
              <a:t> </a:t>
            </a:r>
            <a:r>
              <a:rPr lang="en-US" i="1" dirty="0" err="1">
                <a:latin typeface="Calibri" pitchFamily="34" charset="0"/>
              </a:rPr>
              <a:t>Brlić</a:t>
            </a:r>
            <a:r>
              <a:rPr lang="en-US" i="1" dirty="0">
                <a:latin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</a:rPr>
              <a:t>Mažuranić</a:t>
            </a:r>
            <a:r>
              <a:rPr lang="hr-HR" dirty="0" smtClean="0">
                <a:latin typeface="Calibri" pitchFamily="34" charset="0"/>
              </a:rPr>
              <a:t>)</a:t>
            </a:r>
            <a:r>
              <a:rPr lang="en-US" dirty="0" smtClean="0">
                <a:latin typeface="Calibri" pitchFamily="34" charset="0"/>
              </a:rPr>
              <a:t>. </a:t>
            </a:r>
            <a:endParaRPr lang="hr-HR" dirty="0" smtClean="0">
              <a:latin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>
                <a:latin typeface="Calibri" pitchFamily="34" charset="0"/>
              </a:rPr>
              <a:t>Ostala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poznata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djela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su</a:t>
            </a:r>
            <a:r>
              <a:rPr lang="en-US" dirty="0">
                <a:latin typeface="Calibri" pitchFamily="34" charset="0"/>
              </a:rPr>
              <a:t>: </a:t>
            </a:r>
            <a:r>
              <a:rPr lang="en-US" i="1" dirty="0" err="1" smtClean="0">
                <a:latin typeface="Calibri" pitchFamily="34" charset="0"/>
              </a:rPr>
              <a:t>Mirko</a:t>
            </a:r>
            <a:r>
              <a:rPr lang="en-US" i="1" dirty="0" smtClean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i 7 </a:t>
            </a:r>
            <a:r>
              <a:rPr lang="en-US" i="1" dirty="0" err="1" smtClean="0">
                <a:latin typeface="Calibri" pitchFamily="34" charset="0"/>
              </a:rPr>
              <a:t>prigovora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i="1" dirty="0" smtClean="0">
                <a:latin typeface="Calibri" pitchFamily="34" charset="0"/>
              </a:rPr>
              <a:t>Pet </a:t>
            </a:r>
            <a:r>
              <a:rPr lang="en-US" i="1" dirty="0">
                <a:latin typeface="Calibri" pitchFamily="34" charset="0"/>
              </a:rPr>
              <a:t>i pol </a:t>
            </a:r>
            <a:r>
              <a:rPr lang="en-US" i="1" dirty="0" err="1">
                <a:latin typeface="Calibri" pitchFamily="34" charset="0"/>
              </a:rPr>
              <a:t>minuta</a:t>
            </a:r>
            <a:r>
              <a:rPr lang="en-US" i="1" dirty="0">
                <a:latin typeface="Calibri" pitchFamily="34" charset="0"/>
              </a:rPr>
              <a:t> do </a:t>
            </a:r>
            <a:r>
              <a:rPr lang="en-US" i="1" dirty="0" err="1" smtClean="0">
                <a:latin typeface="Calibri" pitchFamily="34" charset="0"/>
              </a:rPr>
              <a:t>zvona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i="1" dirty="0" err="1" smtClean="0">
                <a:latin typeface="Calibri" pitchFamily="34" charset="0"/>
              </a:rPr>
              <a:t>Tatina</a:t>
            </a:r>
            <a:r>
              <a:rPr lang="en-US" i="1" dirty="0" smtClean="0">
                <a:latin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</a:rPr>
              <a:t>medalja</a:t>
            </a:r>
            <a:r>
              <a:rPr lang="en-US" i="1" dirty="0" smtClean="0">
                <a:latin typeface="Calibri" pitchFamily="34" charset="0"/>
              </a:rPr>
              <a:t>, Haj</a:t>
            </a:r>
            <a:r>
              <a:rPr lang="en-US" i="1" dirty="0">
                <a:latin typeface="Calibri" pitchFamily="34" charset="0"/>
              </a:rPr>
              <a:t>, </a:t>
            </a:r>
            <a:r>
              <a:rPr lang="en-US" i="1" dirty="0" err="1">
                <a:latin typeface="Calibri" pitchFamily="34" charset="0"/>
              </a:rPr>
              <a:t>ja</a:t>
            </a:r>
            <a:r>
              <a:rPr lang="en-US" i="1" dirty="0">
                <a:latin typeface="Calibri" pitchFamily="34" charset="0"/>
              </a:rPr>
              <a:t> </a:t>
            </a:r>
            <a:r>
              <a:rPr lang="en-US" i="1" dirty="0" err="1">
                <a:latin typeface="Calibri" pitchFamily="34" charset="0"/>
              </a:rPr>
              <a:t>sam</a:t>
            </a:r>
            <a:r>
              <a:rPr lang="en-US" i="1" dirty="0">
                <a:latin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</a:rPr>
              <a:t>online, </a:t>
            </a:r>
            <a:r>
              <a:rPr lang="en-US" i="1" dirty="0" err="1" smtClean="0">
                <a:latin typeface="Calibri" pitchFamily="34" charset="0"/>
              </a:rPr>
              <a:t>Utopljena</a:t>
            </a:r>
            <a:r>
              <a:rPr lang="en-US" i="1" dirty="0" smtClean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u </a:t>
            </a:r>
            <a:r>
              <a:rPr lang="en-US" i="1" dirty="0" err="1">
                <a:latin typeface="Calibri" pitchFamily="34" charset="0"/>
              </a:rPr>
              <a:t>kapljici</a:t>
            </a:r>
            <a:r>
              <a:rPr lang="en-US" i="1" dirty="0">
                <a:latin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</a:rPr>
              <a:t>vode</a:t>
            </a:r>
            <a:r>
              <a:rPr lang="en-US" i="1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i </a:t>
            </a:r>
            <a:r>
              <a:rPr lang="en-US" dirty="0" smtClean="0">
                <a:latin typeface="Calibri" pitchFamily="34" charset="0"/>
              </a:rPr>
              <a:t>dr.</a:t>
            </a:r>
            <a:endParaRPr lang="en-US" dirty="0">
              <a:latin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Danas </a:t>
            </a:r>
            <a:r>
              <a:rPr lang="en-US" dirty="0" err="1">
                <a:latin typeface="Calibri" pitchFamily="34" charset="0"/>
              </a:rPr>
              <a:t>radi</a:t>
            </a:r>
            <a:r>
              <a:rPr lang="en-US" dirty="0">
                <a:latin typeface="Calibri" pitchFamily="34" charset="0"/>
              </a:rPr>
              <a:t> u </a:t>
            </a:r>
            <a:r>
              <a:rPr lang="en-US" dirty="0" err="1">
                <a:latin typeface="Calibri" pitchFamily="34" charset="0"/>
              </a:rPr>
              <a:t>Knjižnicama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grada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Zagreba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kao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bibliotekar-informator</a:t>
            </a:r>
            <a:r>
              <a:rPr lang="en-US" dirty="0">
                <a:latin typeface="Calibri" pitchFamily="34" charset="0"/>
              </a:rPr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  <a:p>
            <a:pPr algn="l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228600"/>
            <a:ext cx="6858000" cy="1447800"/>
          </a:xfrm>
        </p:spPr>
        <p:txBody>
          <a:bodyPr/>
          <a:lstStyle/>
          <a:p>
            <a:r>
              <a:rPr lang="hr-HR" sz="2400" dirty="0"/>
              <a:t>Melita Rundek: Haj, ja sam </a:t>
            </a:r>
            <a:r>
              <a:rPr lang="hr-HR" sz="2400" dirty="0" smtClean="0"/>
              <a:t>online – </a:t>
            </a:r>
            <a:r>
              <a:rPr lang="hr-HR" dirty="0" smtClean="0"/>
              <a:t>bilješka o spisateljici</a:t>
            </a:r>
            <a:endParaRPr lang="en-US" dirty="0"/>
          </a:p>
        </p:txBody>
      </p:sp>
      <p:pic>
        <p:nvPicPr>
          <p:cNvPr id="3074" name="Picture 2" descr="C:\Users\PC\Pictures\melita rund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0"/>
            <a:ext cx="237980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819400" y="2020824"/>
            <a:ext cx="6096000" cy="4608576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hr-HR" dirty="0" smtClean="0">
                <a:latin typeface="Calibri" pitchFamily="34" charset="0"/>
              </a:rPr>
              <a:t>Dječji roman s elementima misterije</a:t>
            </a:r>
            <a:r>
              <a:rPr lang="hr-HR" dirty="0" smtClean="0">
                <a:latin typeface="Calibri" pitchFamily="34" charset="0"/>
              </a:rPr>
              <a:t>, tajnovitosti</a:t>
            </a:r>
            <a:r>
              <a:rPr lang="en-US" dirty="0" smtClean="0">
                <a:latin typeface="Calibri" pitchFamily="34" charset="0"/>
              </a:rPr>
              <a:t>.</a:t>
            </a:r>
            <a:endParaRPr lang="hr-HR" dirty="0" smtClean="0">
              <a:latin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hr-HR" dirty="0">
                <a:latin typeface="Calibri" pitchFamily="34" charset="0"/>
              </a:rPr>
              <a:t>R</a:t>
            </a:r>
            <a:r>
              <a:rPr lang="en-US" dirty="0" err="1" smtClean="0">
                <a:latin typeface="Calibri" pitchFamily="34" charset="0"/>
              </a:rPr>
              <a:t>oman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je </a:t>
            </a:r>
            <a:r>
              <a:rPr lang="en-US" dirty="0" err="1">
                <a:latin typeface="Calibri" pitchFamily="34" charset="0"/>
              </a:rPr>
              <a:t>pisan</a:t>
            </a:r>
            <a:r>
              <a:rPr lang="en-US" dirty="0">
                <a:latin typeface="Calibri" pitchFamily="34" charset="0"/>
              </a:rPr>
              <a:t> </a:t>
            </a:r>
            <a:r>
              <a:rPr lang="hr-HR" dirty="0" smtClean="0">
                <a:latin typeface="Calibri" pitchFamily="34" charset="0"/>
              </a:rPr>
              <a:t>većinom </a:t>
            </a:r>
            <a:r>
              <a:rPr lang="en-US" dirty="0" smtClean="0">
                <a:latin typeface="Calibri" pitchFamily="34" charset="0"/>
              </a:rPr>
              <a:t>u </a:t>
            </a:r>
            <a:r>
              <a:rPr lang="en-US" dirty="0" err="1">
                <a:latin typeface="Calibri" pitchFamily="34" charset="0"/>
              </a:rPr>
              <a:t>prvom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licu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jednine</a:t>
            </a:r>
            <a:r>
              <a:rPr lang="en-US" dirty="0" smtClean="0">
                <a:latin typeface="Calibri" pitchFamily="34" charset="0"/>
              </a:rPr>
              <a:t>.</a:t>
            </a:r>
            <a:endParaRPr lang="en-US" dirty="0">
              <a:latin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U </a:t>
            </a:r>
            <a:r>
              <a:rPr lang="en-US" dirty="0" err="1">
                <a:latin typeface="Calibri" pitchFamily="34" charset="0"/>
              </a:rPr>
              <a:t>središtu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fabule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nalazi</a:t>
            </a:r>
            <a:r>
              <a:rPr lang="en-US" dirty="0">
                <a:latin typeface="Calibri" pitchFamily="34" charset="0"/>
              </a:rPr>
              <a:t> se </a:t>
            </a:r>
            <a:r>
              <a:rPr lang="en-US" dirty="0" err="1">
                <a:latin typeface="Calibri" pitchFamily="34" charset="0"/>
              </a:rPr>
              <a:t>prijateljstvo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dvojice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dječaka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koje</a:t>
            </a:r>
            <a:r>
              <a:rPr lang="en-US" dirty="0">
                <a:latin typeface="Calibri" pitchFamily="34" charset="0"/>
              </a:rPr>
              <a:t> se </a:t>
            </a:r>
            <a:r>
              <a:rPr lang="en-US" dirty="0" err="1">
                <a:latin typeface="Calibri" pitchFamily="34" charset="0"/>
              </a:rPr>
              <a:t>postepeno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pretvara</a:t>
            </a:r>
            <a:r>
              <a:rPr lang="en-US" dirty="0">
                <a:latin typeface="Calibri" pitchFamily="34" charset="0"/>
              </a:rPr>
              <a:t> u </a:t>
            </a:r>
            <a:r>
              <a:rPr lang="en-US" dirty="0" err="1">
                <a:latin typeface="Calibri" pitchFamily="34" charset="0"/>
              </a:rPr>
              <a:t>suparništvo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zbog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djevojčice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Jane</a:t>
            </a:r>
            <a:r>
              <a:rPr lang="hr-HR" dirty="0" smtClean="0">
                <a:latin typeface="Calibri" pitchFamily="34" charset="0"/>
              </a:rPr>
              <a:t>.</a:t>
            </a:r>
            <a:r>
              <a:rPr lang="en-US" dirty="0" smtClean="0">
                <a:latin typeface="Calibri" pitchFamily="34" charset="0"/>
              </a:rPr>
              <a:t> </a:t>
            </a:r>
            <a:endParaRPr lang="hr-HR" dirty="0" smtClean="0">
              <a:latin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>
                <a:latin typeface="Calibri" pitchFamily="34" charset="0"/>
              </a:rPr>
              <a:t>Pred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hr-HR" dirty="0" smtClean="0">
                <a:latin typeface="Calibri" pitchFamily="34" charset="0"/>
              </a:rPr>
              <a:t>naše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junake</a:t>
            </a:r>
            <a:r>
              <a:rPr lang="en-US" dirty="0">
                <a:latin typeface="Calibri" pitchFamily="34" charset="0"/>
              </a:rPr>
              <a:t> </a:t>
            </a:r>
            <a:r>
              <a:rPr lang="en-US" dirty="0" err="1" smtClean="0">
                <a:latin typeface="Calibri" pitchFamily="34" charset="0"/>
              </a:rPr>
              <a:t>ispriječilo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se i </a:t>
            </a:r>
            <a:r>
              <a:rPr lang="en-US" dirty="0" err="1">
                <a:latin typeface="Calibri" pitchFamily="34" charset="0"/>
              </a:rPr>
              <a:t>pitanje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odnosa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prema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dobru</a:t>
            </a:r>
            <a:r>
              <a:rPr lang="en-US" dirty="0">
                <a:latin typeface="Calibri" pitchFamily="34" charset="0"/>
              </a:rPr>
              <a:t> i </a:t>
            </a:r>
            <a:r>
              <a:rPr lang="en-US" dirty="0" err="1">
                <a:latin typeface="Calibri" pitchFamily="34" charset="0"/>
              </a:rPr>
              <a:t>zlu</a:t>
            </a:r>
            <a:r>
              <a:rPr lang="en-US" dirty="0">
                <a:latin typeface="Calibri" pitchFamily="34" charset="0"/>
              </a:rPr>
              <a:t>! </a:t>
            </a:r>
            <a:endParaRPr lang="hr-HR" dirty="0" smtClean="0">
              <a:latin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hr-HR" dirty="0">
                <a:latin typeface="Calibri" pitchFamily="34" charset="0"/>
              </a:rPr>
              <a:t>M</a:t>
            </a:r>
            <a:r>
              <a:rPr lang="hr-HR" dirty="0" smtClean="0">
                <a:latin typeface="Calibri" pitchFamily="34" charset="0"/>
              </a:rPr>
              <a:t>jesto </a:t>
            </a:r>
            <a:r>
              <a:rPr lang="hr-HR" dirty="0">
                <a:latin typeface="Calibri" pitchFamily="34" charset="0"/>
              </a:rPr>
              <a:t>koje ima moć ispunjavati </a:t>
            </a:r>
            <a:r>
              <a:rPr lang="hr-HR" dirty="0" smtClean="0">
                <a:latin typeface="Calibri" pitchFamily="34" charset="0"/>
              </a:rPr>
              <a:t>želje. </a:t>
            </a:r>
            <a:r>
              <a:rPr lang="hr-HR" dirty="0">
                <a:latin typeface="Calibri" pitchFamily="34" charset="0"/>
              </a:rPr>
              <a:t>Može li </a:t>
            </a:r>
            <a:r>
              <a:rPr lang="hr-HR" dirty="0" smtClean="0">
                <a:latin typeface="Calibri" pitchFamily="34" charset="0"/>
              </a:rPr>
              <a:t>se </a:t>
            </a:r>
            <a:r>
              <a:rPr lang="hr-HR" dirty="0">
                <a:latin typeface="Calibri" pitchFamily="34" charset="0"/>
              </a:rPr>
              <a:t>netko odreći takvog mjesta? Kako? I zašto</a:t>
            </a:r>
            <a:r>
              <a:rPr lang="hr-HR" dirty="0" smtClean="0">
                <a:latin typeface="Calibri" pitchFamily="34" charset="0"/>
              </a:rPr>
              <a:t>?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>
                <a:latin typeface="Calibri" pitchFamily="34" charset="0"/>
              </a:rPr>
              <a:t>Humanizam</a:t>
            </a:r>
            <a:r>
              <a:rPr lang="en-US" dirty="0">
                <a:latin typeface="Calibri" pitchFamily="34" charset="0"/>
              </a:rPr>
              <a:t> i </a:t>
            </a:r>
            <a:r>
              <a:rPr lang="en-US" dirty="0" err="1">
                <a:latin typeface="Calibri" pitchFamily="34" charset="0"/>
              </a:rPr>
              <a:t>osjećaj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za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prijateljstvo</a:t>
            </a:r>
            <a:r>
              <a:rPr lang="en-US" dirty="0" smtClean="0">
                <a:latin typeface="Calibri" pitchFamily="34" charset="0"/>
              </a:rPr>
              <a:t>.</a:t>
            </a:r>
            <a:endParaRPr lang="en-US" dirty="0">
              <a:latin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hr-HR" dirty="0" smtClean="0">
                <a:latin typeface="Calibri" pitchFamily="34" charset="0"/>
              </a:rPr>
              <a:t>Mjesto radnje: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Vukovar</a:t>
            </a:r>
            <a:r>
              <a:rPr lang="hr-HR" dirty="0" smtClean="0">
                <a:latin typeface="Calibri" pitchFamily="34" charset="0"/>
              </a:rPr>
              <a:t>. Vrijeme radnje: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ljet</a:t>
            </a:r>
            <a:r>
              <a:rPr lang="hr-HR" dirty="0" smtClean="0">
                <a:latin typeface="Calibri" pitchFamily="34" charset="0"/>
              </a:rPr>
              <a:t>o</a:t>
            </a:r>
            <a:r>
              <a:rPr lang="en-US" dirty="0" smtClean="0">
                <a:latin typeface="Calibri" pitchFamily="34" charset="0"/>
              </a:rPr>
              <a:t>. </a:t>
            </a:r>
            <a:endParaRPr lang="en-US" dirty="0">
              <a:latin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hr-HR" dirty="0" smtClean="0">
                <a:latin typeface="Calibri" pitchFamily="34" charset="0"/>
              </a:rPr>
              <a:t>Roman </a:t>
            </a:r>
            <a:r>
              <a:rPr lang="hr-HR" dirty="0" smtClean="0">
                <a:latin typeface="Calibri" pitchFamily="34" charset="0"/>
              </a:rPr>
              <a:t>je dobio </a:t>
            </a:r>
            <a:r>
              <a:rPr lang="hr-HR" dirty="0">
                <a:latin typeface="Calibri" pitchFamily="34" charset="0"/>
              </a:rPr>
              <a:t>dvije </a:t>
            </a:r>
            <a:r>
              <a:rPr lang="hr-HR" dirty="0" smtClean="0">
                <a:latin typeface="Calibri" pitchFamily="34" charset="0"/>
              </a:rPr>
              <a:t>nagrade </a:t>
            </a:r>
            <a:r>
              <a:rPr lang="hr-HR" dirty="0">
                <a:latin typeface="Calibri" pitchFamily="34" charset="0"/>
              </a:rPr>
              <a:t>hrvatske </a:t>
            </a:r>
            <a:r>
              <a:rPr lang="hr-HR" dirty="0" smtClean="0">
                <a:latin typeface="Calibri" pitchFamily="34" charset="0"/>
              </a:rPr>
              <a:t>književnosti; </a:t>
            </a:r>
            <a:r>
              <a:rPr lang="hr-HR" dirty="0">
                <a:latin typeface="Calibri" pitchFamily="34" charset="0"/>
              </a:rPr>
              <a:t>nagradu </a:t>
            </a:r>
            <a:r>
              <a:rPr lang="hr-HR" i="1" dirty="0">
                <a:latin typeface="Calibri" pitchFamily="34" charset="0"/>
              </a:rPr>
              <a:t>Mato Lovrak </a:t>
            </a:r>
            <a:r>
              <a:rPr lang="hr-HR" dirty="0">
                <a:latin typeface="Calibri" pitchFamily="34" charset="0"/>
              </a:rPr>
              <a:t>i nagradu </a:t>
            </a:r>
            <a:r>
              <a:rPr lang="hr-HR" i="1" dirty="0">
                <a:latin typeface="Calibri" pitchFamily="34" charset="0"/>
              </a:rPr>
              <a:t>Grigor Vitez</a:t>
            </a:r>
            <a:r>
              <a:rPr lang="hr-HR" dirty="0">
                <a:latin typeface="Calibri" pitchFamily="34" charset="0"/>
              </a:rPr>
              <a:t>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609600"/>
            <a:ext cx="5410200" cy="1219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</a:t>
            </a:r>
            <a:r>
              <a:rPr lang="hr-HR" sz="2400" dirty="0" smtClean="0"/>
              <a:t>avao</a:t>
            </a:r>
            <a:r>
              <a:rPr lang="en-US" sz="2400" dirty="0" smtClean="0"/>
              <a:t> </a:t>
            </a:r>
            <a:r>
              <a:rPr lang="en-US" sz="2400" dirty="0" err="1"/>
              <a:t>Pavličić</a:t>
            </a:r>
            <a:r>
              <a:rPr lang="en-US" sz="2400" dirty="0"/>
              <a:t>: </a:t>
            </a:r>
            <a:r>
              <a:rPr lang="en-US" sz="2400" dirty="0" err="1"/>
              <a:t>Mjesto</a:t>
            </a:r>
            <a:r>
              <a:rPr lang="en-US" sz="2400" dirty="0"/>
              <a:t> u </a:t>
            </a:r>
            <a:r>
              <a:rPr lang="en-US" sz="2400" dirty="0" err="1"/>
              <a:t>srcu</a:t>
            </a:r>
            <a:r>
              <a:rPr lang="en-US" sz="2400" dirty="0"/>
              <a:t> </a:t>
            </a:r>
            <a:r>
              <a:rPr lang="en-US" dirty="0"/>
              <a:t>– </a:t>
            </a:r>
            <a:r>
              <a:rPr lang="hr-HR" dirty="0" smtClean="0"/>
              <a:t>darova</a:t>
            </a:r>
            <a:r>
              <a:rPr lang="en-US" dirty="0" smtClean="0"/>
              <a:t>li </a:t>
            </a:r>
            <a:r>
              <a:rPr lang="hr-HR" dirty="0" smtClean="0"/>
              <a:t>učenici šestih </a:t>
            </a:r>
            <a:r>
              <a:rPr lang="en-US" dirty="0" smtClean="0"/>
              <a:t> </a:t>
            </a:r>
            <a:r>
              <a:rPr lang="en-US" dirty="0" err="1" smtClean="0"/>
              <a:t>razred</a:t>
            </a:r>
            <a:r>
              <a:rPr lang="hr-HR" dirty="0"/>
              <a:t>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https://mozaik-knjiga.hr/wp-content/uploads/2020/02/Mjesto-u-srcu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2457"/>
            <a:ext cx="2133600" cy="3049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0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1447800"/>
            <a:ext cx="5955792" cy="2971800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hr-HR" dirty="0">
                <a:latin typeface="Calibri" pitchFamily="34" charset="0"/>
              </a:rPr>
              <a:t>R</a:t>
            </a:r>
            <a:r>
              <a:rPr lang="hr-HR" dirty="0" smtClean="0">
                <a:latin typeface="Calibri" pitchFamily="34" charset="0"/>
              </a:rPr>
              <a:t>ođen </a:t>
            </a:r>
            <a:r>
              <a:rPr lang="hr-HR" dirty="0">
                <a:latin typeface="Calibri" pitchFamily="34" charset="0"/>
              </a:rPr>
              <a:t>je </a:t>
            </a:r>
            <a:r>
              <a:rPr lang="hr-HR" dirty="0" smtClean="0">
                <a:latin typeface="Calibri" pitchFamily="34" charset="0"/>
              </a:rPr>
              <a:t>1946</a:t>
            </a:r>
            <a:r>
              <a:rPr lang="hr-HR" dirty="0">
                <a:latin typeface="Calibri" pitchFamily="34" charset="0"/>
              </a:rPr>
              <a:t>. godine u </a:t>
            </a:r>
            <a:r>
              <a:rPr lang="hr-HR" dirty="0" smtClean="0">
                <a:latin typeface="Calibri" pitchFamily="34" charset="0"/>
              </a:rPr>
              <a:t>Vukovaru </a:t>
            </a:r>
            <a:br>
              <a:rPr lang="hr-HR" dirty="0" smtClean="0">
                <a:latin typeface="Calibri" pitchFamily="34" charset="0"/>
              </a:rPr>
            </a:br>
            <a:r>
              <a:rPr lang="hr-HR" dirty="0" smtClean="0">
                <a:latin typeface="Calibri" pitchFamily="34" charset="0"/>
              </a:rPr>
              <a:t>gdje </a:t>
            </a:r>
            <a:r>
              <a:rPr lang="hr-HR" dirty="0">
                <a:latin typeface="Calibri" pitchFamily="34" charset="0"/>
              </a:rPr>
              <a:t>je završio osnovnu školu i gimnaziju. </a:t>
            </a:r>
            <a:endParaRPr lang="hr-HR" dirty="0" smtClean="0">
              <a:latin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hr-HR" dirty="0" smtClean="0">
                <a:latin typeface="Calibri" pitchFamily="34" charset="0"/>
              </a:rPr>
              <a:t>Diplomirao je i doktorirao na </a:t>
            </a:r>
            <a:r>
              <a:rPr lang="hr-HR" dirty="0">
                <a:latin typeface="Calibri" pitchFamily="34" charset="0"/>
              </a:rPr>
              <a:t>Filozofskom </a:t>
            </a:r>
            <a:r>
              <a:rPr lang="hr-HR" dirty="0" smtClean="0">
                <a:latin typeface="Calibri" pitchFamily="34" charset="0"/>
              </a:rPr>
              <a:t>fakultetu</a:t>
            </a:r>
            <a:br>
              <a:rPr lang="hr-HR" dirty="0" smtClean="0">
                <a:latin typeface="Calibri" pitchFamily="34" charset="0"/>
              </a:rPr>
            </a:br>
            <a:r>
              <a:rPr lang="hr-HR" dirty="0" smtClean="0">
                <a:latin typeface="Calibri" pitchFamily="34" charset="0"/>
              </a:rPr>
              <a:t>u Zagrebu, a danas tamo  radi kao profesor.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r-HR" dirty="0">
                <a:latin typeface="Calibri" pitchFamily="34" charset="0"/>
              </a:rPr>
              <a:t>N</a:t>
            </a:r>
            <a:r>
              <a:rPr lang="hr-HR" dirty="0" smtClean="0">
                <a:latin typeface="Calibri" pitchFamily="34" charset="0"/>
              </a:rPr>
              <a:t>apisao </a:t>
            </a:r>
            <a:r>
              <a:rPr lang="hr-HR" dirty="0">
                <a:latin typeface="Calibri" pitchFamily="34" charset="0"/>
              </a:rPr>
              <a:t>je više od </a:t>
            </a:r>
            <a:r>
              <a:rPr lang="hr-HR" dirty="0" smtClean="0">
                <a:latin typeface="Calibri" pitchFamily="34" charset="0"/>
              </a:rPr>
              <a:t>četrdeset knjiga</a:t>
            </a:r>
            <a:r>
              <a:rPr lang="hr-HR" dirty="0">
                <a:latin typeface="Calibri" pitchFamily="34" charset="0"/>
              </a:rPr>
              <a:t>.</a:t>
            </a:r>
            <a:r>
              <a:rPr lang="hr-HR" dirty="0" smtClean="0">
                <a:latin typeface="Calibri" pitchFamily="34" charset="0"/>
              </a:rPr>
              <a:t>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r-HR" dirty="0" smtClean="0">
                <a:latin typeface="Calibri" pitchFamily="34" charset="0"/>
              </a:rPr>
              <a:t>Jedan je od </a:t>
            </a:r>
            <a:r>
              <a:rPr lang="hr-HR" dirty="0">
                <a:latin typeface="Calibri" pitchFamily="34" charset="0"/>
              </a:rPr>
              <a:t>najpoznatijih pisaca </a:t>
            </a:r>
            <a:r>
              <a:rPr lang="hr-HR" dirty="0" smtClean="0">
                <a:latin typeface="Calibri" pitchFamily="34" charset="0"/>
              </a:rPr>
              <a:t>kriminalističkih </a:t>
            </a:r>
            <a:br>
              <a:rPr lang="hr-HR" dirty="0" smtClean="0">
                <a:latin typeface="Calibri" pitchFamily="34" charset="0"/>
              </a:rPr>
            </a:br>
            <a:r>
              <a:rPr lang="hr-HR" dirty="0" smtClean="0">
                <a:latin typeface="Calibri" pitchFamily="34" charset="0"/>
              </a:rPr>
              <a:t>romana u Hrvatskoj (</a:t>
            </a:r>
            <a:r>
              <a:rPr lang="hr-HR" i="1" dirty="0" smtClean="0">
                <a:latin typeface="Calibri" pitchFamily="34" charset="0"/>
              </a:rPr>
              <a:t>Stroj </a:t>
            </a:r>
            <a:r>
              <a:rPr lang="hr-HR" i="1" dirty="0">
                <a:latin typeface="Calibri" pitchFamily="34" charset="0"/>
              </a:rPr>
              <a:t>za </a:t>
            </a:r>
            <a:r>
              <a:rPr lang="hr-HR" i="1" dirty="0" smtClean="0">
                <a:latin typeface="Calibri" pitchFamily="34" charset="0"/>
              </a:rPr>
              <a:t>maglu, Plava ruža, </a:t>
            </a:r>
            <a:br>
              <a:rPr lang="hr-HR" i="1" dirty="0" smtClean="0">
                <a:latin typeface="Calibri" pitchFamily="34" charset="0"/>
              </a:rPr>
            </a:br>
            <a:r>
              <a:rPr lang="hr-HR" i="1" dirty="0" smtClean="0">
                <a:latin typeface="Calibri" pitchFamily="34" charset="0"/>
              </a:rPr>
              <a:t>Umjetni orao)</a:t>
            </a:r>
            <a:r>
              <a:rPr lang="hr-HR" dirty="0" smtClean="0">
                <a:latin typeface="Calibri" pitchFamily="34" charset="0"/>
              </a:rPr>
              <a:t>, a napisao je i brojne </a:t>
            </a:r>
            <a:r>
              <a:rPr lang="hr-HR" dirty="0">
                <a:latin typeface="Calibri" pitchFamily="34" charset="0"/>
              </a:rPr>
              <a:t>knjige s područja </a:t>
            </a:r>
            <a:r>
              <a:rPr lang="hr-HR" dirty="0" smtClean="0">
                <a:latin typeface="Calibri" pitchFamily="34" charset="0"/>
              </a:rPr>
              <a:t/>
            </a:r>
            <a:br>
              <a:rPr lang="hr-HR" dirty="0" smtClean="0">
                <a:latin typeface="Calibri" pitchFamily="34" charset="0"/>
              </a:rPr>
            </a:br>
            <a:r>
              <a:rPr lang="hr-HR" dirty="0" smtClean="0">
                <a:latin typeface="Calibri" pitchFamily="34" charset="0"/>
              </a:rPr>
              <a:t>znanosti </a:t>
            </a:r>
            <a:r>
              <a:rPr lang="hr-HR" dirty="0">
                <a:latin typeface="Calibri" pitchFamily="34" charset="0"/>
              </a:rPr>
              <a:t>o književnosti.</a:t>
            </a:r>
            <a:endParaRPr lang="hr-HR" dirty="0" smtClean="0">
              <a:latin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hr-HR" dirty="0" smtClean="0">
              <a:latin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410200" cy="990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</a:t>
            </a:r>
            <a:r>
              <a:rPr lang="hr-HR" sz="2400" dirty="0" smtClean="0"/>
              <a:t>avao</a:t>
            </a:r>
            <a:r>
              <a:rPr lang="en-US" sz="2400" dirty="0" smtClean="0"/>
              <a:t> </a:t>
            </a:r>
            <a:r>
              <a:rPr lang="en-US" sz="2400" dirty="0" err="1"/>
              <a:t>Pavličić</a:t>
            </a:r>
            <a:r>
              <a:rPr lang="en-US" sz="2400" dirty="0"/>
              <a:t>: </a:t>
            </a:r>
            <a:r>
              <a:rPr lang="en-US" sz="2400" dirty="0" err="1"/>
              <a:t>Mjesto</a:t>
            </a:r>
            <a:r>
              <a:rPr lang="en-US" sz="2400" dirty="0"/>
              <a:t> u </a:t>
            </a:r>
            <a:r>
              <a:rPr lang="en-US" sz="2400" dirty="0" err="1"/>
              <a:t>srcu</a:t>
            </a:r>
            <a:r>
              <a:rPr lang="en-US" sz="2400" dirty="0"/>
              <a:t> 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dirty="0"/>
              <a:t>-</a:t>
            </a:r>
            <a:r>
              <a:rPr lang="en-US" dirty="0" smtClean="0"/>
              <a:t> </a:t>
            </a:r>
            <a:r>
              <a:rPr lang="hr-HR" dirty="0" smtClean="0"/>
              <a:t>bilješka o piscu -  </a:t>
            </a:r>
            <a:endParaRPr lang="en-US" dirty="0"/>
          </a:p>
        </p:txBody>
      </p:sp>
      <p:pic>
        <p:nvPicPr>
          <p:cNvPr id="4" name="Picture 3" descr="C:\Users\PC\Pictures\pavlicic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5" r="12023"/>
          <a:stretch/>
        </p:blipFill>
        <p:spPr bwMode="auto">
          <a:xfrm>
            <a:off x="6108192" y="1752600"/>
            <a:ext cx="3035808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4800" y="4572000"/>
            <a:ext cx="84582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1900" dirty="0" smtClean="0">
                <a:latin typeface="Calibri" pitchFamily="34" charset="0"/>
              </a:rPr>
              <a:t>Mnoga njegova djela su povezana s njegovim rodnim gradom Vukovarom (</a:t>
            </a:r>
            <a:r>
              <a:rPr lang="hr-HR" sz="1900" i="1" dirty="0" smtClean="0">
                <a:latin typeface="Calibri" pitchFamily="34" charset="0"/>
              </a:rPr>
              <a:t>Vukovarske razglednice, Dunav, Šapudl..</a:t>
            </a:r>
            <a:r>
              <a:rPr lang="hr-HR" sz="1900" dirty="0" smtClean="0">
                <a:latin typeface="Calibri" pitchFamily="34" charset="0"/>
              </a:rPr>
              <a:t>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900" dirty="0" smtClean="0">
                <a:latin typeface="Calibri" pitchFamily="34" charset="0"/>
              </a:rPr>
              <a:t>Od </a:t>
            </a:r>
            <a:r>
              <a:rPr lang="en-US" sz="1900" dirty="0" err="1" smtClean="0">
                <a:latin typeface="Calibri" pitchFamily="34" charset="0"/>
              </a:rPr>
              <a:t>romana</a:t>
            </a:r>
            <a:r>
              <a:rPr lang="en-US" sz="1900" dirty="0" smtClean="0">
                <a:latin typeface="Calibri" pitchFamily="34" charset="0"/>
              </a:rPr>
              <a:t> </a:t>
            </a:r>
            <a:r>
              <a:rPr lang="en-US" sz="1900" dirty="0" err="1" smtClean="0">
                <a:latin typeface="Calibri" pitchFamily="34" charset="0"/>
              </a:rPr>
              <a:t>za</a:t>
            </a:r>
            <a:r>
              <a:rPr lang="en-US" sz="1900" dirty="0" smtClean="0">
                <a:latin typeface="Calibri" pitchFamily="34" charset="0"/>
              </a:rPr>
              <a:t> </a:t>
            </a:r>
            <a:r>
              <a:rPr lang="en-US" sz="1900" dirty="0" err="1" smtClean="0">
                <a:latin typeface="Calibri" pitchFamily="34" charset="0"/>
              </a:rPr>
              <a:t>djecu</a:t>
            </a:r>
            <a:r>
              <a:rPr lang="en-US" sz="1900" dirty="0" smtClean="0">
                <a:latin typeface="Calibri" pitchFamily="34" charset="0"/>
              </a:rPr>
              <a:t> </a:t>
            </a:r>
            <a:r>
              <a:rPr lang="en-US" sz="1900" dirty="0" err="1" smtClean="0">
                <a:latin typeface="Calibri" pitchFamily="34" charset="0"/>
              </a:rPr>
              <a:t>možemo</a:t>
            </a:r>
            <a:r>
              <a:rPr lang="en-US" sz="1900" dirty="0" smtClean="0">
                <a:latin typeface="Calibri" pitchFamily="34" charset="0"/>
              </a:rPr>
              <a:t> </a:t>
            </a:r>
            <a:r>
              <a:rPr lang="en-US" sz="1900" dirty="0" err="1" smtClean="0">
                <a:latin typeface="Calibri" pitchFamily="34" charset="0"/>
              </a:rPr>
              <a:t>izdvojiti</a:t>
            </a:r>
            <a:r>
              <a:rPr lang="en-US" sz="1900" dirty="0" smtClean="0">
                <a:latin typeface="Calibri" pitchFamily="34" charset="0"/>
              </a:rPr>
              <a:t> </a:t>
            </a:r>
            <a:r>
              <a:rPr lang="en-US" sz="1900" dirty="0" err="1" smtClean="0">
                <a:latin typeface="Calibri" pitchFamily="34" charset="0"/>
              </a:rPr>
              <a:t>romane</a:t>
            </a:r>
            <a:r>
              <a:rPr lang="en-US" sz="1900" dirty="0" smtClean="0">
                <a:latin typeface="Calibri" pitchFamily="34" charset="0"/>
              </a:rPr>
              <a:t> </a:t>
            </a:r>
            <a:r>
              <a:rPr lang="en-US" sz="1900" i="1" dirty="0" err="1" smtClean="0">
                <a:latin typeface="Calibri" pitchFamily="34" charset="0"/>
              </a:rPr>
              <a:t>Zeleni</a:t>
            </a:r>
            <a:r>
              <a:rPr lang="en-US" sz="1900" i="1" dirty="0" smtClean="0">
                <a:latin typeface="Calibri" pitchFamily="34" charset="0"/>
              </a:rPr>
              <a:t> </a:t>
            </a:r>
            <a:r>
              <a:rPr lang="en-US" sz="1900" i="1" dirty="0" err="1" smtClean="0">
                <a:latin typeface="Calibri" pitchFamily="34" charset="0"/>
              </a:rPr>
              <a:t>tigar</a:t>
            </a:r>
            <a:r>
              <a:rPr lang="en-US" sz="1900" i="1" dirty="0" smtClean="0">
                <a:latin typeface="Calibri" pitchFamily="34" charset="0"/>
              </a:rPr>
              <a:t>, </a:t>
            </a:r>
            <a:r>
              <a:rPr lang="en-US" sz="1900" i="1" dirty="0" err="1" smtClean="0">
                <a:latin typeface="Calibri" pitchFamily="34" charset="0"/>
              </a:rPr>
              <a:t>Trojica</a:t>
            </a:r>
            <a:r>
              <a:rPr lang="en-US" sz="1900" i="1" dirty="0" smtClean="0">
                <a:latin typeface="Calibri" pitchFamily="34" charset="0"/>
              </a:rPr>
              <a:t> u </a:t>
            </a:r>
            <a:r>
              <a:rPr lang="en-US" sz="1900" i="1" dirty="0" err="1" smtClean="0">
                <a:latin typeface="Calibri" pitchFamily="34" charset="0"/>
              </a:rPr>
              <a:t>Trnju</a:t>
            </a:r>
            <a:r>
              <a:rPr lang="en-US" sz="1900" i="1" dirty="0" smtClean="0">
                <a:latin typeface="Calibri" pitchFamily="34" charset="0"/>
              </a:rPr>
              <a:t>, </a:t>
            </a:r>
            <a:r>
              <a:rPr lang="en-US" sz="1900" i="1" dirty="0" err="1" smtClean="0">
                <a:latin typeface="Calibri" pitchFamily="34" charset="0"/>
              </a:rPr>
              <a:t>Petlja</a:t>
            </a:r>
            <a:r>
              <a:rPr lang="en-US" sz="1900" i="1" dirty="0" smtClean="0">
                <a:latin typeface="Calibri" pitchFamily="34" charset="0"/>
              </a:rPr>
              <a:t>, </a:t>
            </a:r>
            <a:r>
              <a:rPr lang="en-US" sz="1900" i="1" dirty="0" err="1" smtClean="0">
                <a:latin typeface="Calibri" pitchFamily="34" charset="0"/>
              </a:rPr>
              <a:t>Mjesto</a:t>
            </a:r>
            <a:r>
              <a:rPr lang="en-US" sz="1900" i="1" dirty="0" smtClean="0">
                <a:latin typeface="Calibri" pitchFamily="34" charset="0"/>
              </a:rPr>
              <a:t> u </a:t>
            </a:r>
            <a:r>
              <a:rPr lang="en-US" sz="1900" i="1" dirty="0" err="1" smtClean="0">
                <a:latin typeface="Calibri" pitchFamily="34" charset="0"/>
              </a:rPr>
              <a:t>srcu</a:t>
            </a:r>
            <a:r>
              <a:rPr lang="en-US" sz="1900" i="1" dirty="0" smtClean="0">
                <a:latin typeface="Calibri" pitchFamily="34" charset="0"/>
              </a:rPr>
              <a:t>, </a:t>
            </a:r>
            <a:r>
              <a:rPr lang="en-US" sz="1900" i="1" dirty="0" err="1" smtClean="0">
                <a:latin typeface="Calibri" pitchFamily="34" charset="0"/>
              </a:rPr>
              <a:t>Lopovska</a:t>
            </a:r>
            <a:r>
              <a:rPr lang="en-US" sz="1900" i="1" dirty="0" smtClean="0">
                <a:latin typeface="Calibri" pitchFamily="34" charset="0"/>
              </a:rPr>
              <a:t> </a:t>
            </a:r>
            <a:r>
              <a:rPr lang="en-US" sz="1900" i="1" dirty="0" err="1" smtClean="0">
                <a:latin typeface="Calibri" pitchFamily="34" charset="0"/>
              </a:rPr>
              <a:t>uspavanka</a:t>
            </a:r>
            <a:r>
              <a:rPr lang="en-US" sz="1900" dirty="0" smtClean="0">
                <a:latin typeface="Calibri" pitchFamily="34" charset="0"/>
              </a:rPr>
              <a:t>.</a:t>
            </a:r>
            <a:r>
              <a:rPr lang="hr-HR" sz="1900" dirty="0" smtClean="0">
                <a:latin typeface="Calibri" pitchFamily="34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900" dirty="0" err="1" smtClean="0">
                <a:latin typeface="Calibri" pitchFamily="34" charset="0"/>
              </a:rPr>
              <a:t>Prema</a:t>
            </a:r>
            <a:r>
              <a:rPr lang="en-US" sz="1900" dirty="0" smtClean="0">
                <a:latin typeface="Calibri" pitchFamily="34" charset="0"/>
              </a:rPr>
              <a:t> </a:t>
            </a:r>
            <a:r>
              <a:rPr lang="en-US" sz="1900" dirty="0" err="1" smtClean="0">
                <a:latin typeface="Calibri" pitchFamily="34" charset="0"/>
              </a:rPr>
              <a:t>nekim</a:t>
            </a:r>
            <a:r>
              <a:rPr lang="en-US" sz="1900" dirty="0" smtClean="0">
                <a:latin typeface="Calibri" pitchFamily="34" charset="0"/>
              </a:rPr>
              <a:t> roman</a:t>
            </a:r>
            <a:r>
              <a:rPr lang="hr-HR" sz="1900" dirty="0" smtClean="0">
                <a:latin typeface="Calibri" pitchFamily="34" charset="0"/>
              </a:rPr>
              <a:t>im</a:t>
            </a:r>
            <a:r>
              <a:rPr lang="en-US" sz="1900" dirty="0" smtClean="0">
                <a:latin typeface="Calibri" pitchFamily="34" charset="0"/>
              </a:rPr>
              <a:t>a i </a:t>
            </a:r>
            <a:r>
              <a:rPr lang="en-US" sz="1900" dirty="0" err="1" smtClean="0">
                <a:latin typeface="Calibri" pitchFamily="34" charset="0"/>
              </a:rPr>
              <a:t>scenarijima</a:t>
            </a:r>
            <a:r>
              <a:rPr lang="en-US" sz="1900" dirty="0" smtClean="0">
                <a:latin typeface="Calibri" pitchFamily="34" charset="0"/>
              </a:rPr>
              <a:t> </a:t>
            </a:r>
            <a:r>
              <a:rPr lang="en-US" sz="1900" dirty="0" err="1" smtClean="0">
                <a:latin typeface="Calibri" pitchFamily="34" charset="0"/>
              </a:rPr>
              <a:t>snimljeni</a:t>
            </a:r>
            <a:r>
              <a:rPr lang="en-US" sz="1900" dirty="0" smtClean="0">
                <a:latin typeface="Calibri" pitchFamily="34" charset="0"/>
              </a:rPr>
              <a:t> </a:t>
            </a:r>
            <a:r>
              <a:rPr lang="en-US" sz="1900" dirty="0" err="1" smtClean="0">
                <a:latin typeface="Calibri" pitchFamily="34" charset="0"/>
              </a:rPr>
              <a:t>su</a:t>
            </a:r>
            <a:r>
              <a:rPr lang="en-US" sz="1900" dirty="0" smtClean="0">
                <a:latin typeface="Calibri" pitchFamily="34" charset="0"/>
              </a:rPr>
              <a:t> i </a:t>
            </a:r>
            <a:r>
              <a:rPr lang="en-US" sz="1900" dirty="0" err="1" smtClean="0">
                <a:latin typeface="Calibri" pitchFamily="34" charset="0"/>
              </a:rPr>
              <a:t>filmovi</a:t>
            </a:r>
            <a:r>
              <a:rPr lang="en-US" sz="1900" dirty="0" smtClean="0">
                <a:latin typeface="Calibri" pitchFamily="34" charset="0"/>
              </a:rPr>
              <a:t>.</a:t>
            </a:r>
            <a:endParaRPr lang="hr-HR" sz="19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33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133600" y="1524000"/>
            <a:ext cx="6858000" cy="5181600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hr-HR" dirty="0">
                <a:latin typeface="Calibri" pitchFamily="34" charset="0"/>
              </a:rPr>
              <a:t>„Imam osamnaest godina, bijesna sam i morala sam sve ovo </a:t>
            </a:r>
            <a:r>
              <a:rPr lang="hr-HR" dirty="0" smtClean="0">
                <a:latin typeface="Calibri" pitchFamily="34" charset="0"/>
              </a:rPr>
              <a:t>zapisati...” </a:t>
            </a:r>
            <a:r>
              <a:rPr lang="hr-HR" dirty="0">
                <a:latin typeface="Calibri" pitchFamily="34" charset="0"/>
              </a:rPr>
              <a:t>– </a:t>
            </a:r>
            <a:r>
              <a:rPr lang="hr-HR" dirty="0" smtClean="0">
                <a:latin typeface="Calibri" pitchFamily="34" charset="0"/>
              </a:rPr>
              <a:t>početak.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r-HR" dirty="0" smtClean="0">
                <a:latin typeface="Calibri" pitchFamily="34" charset="0"/>
              </a:rPr>
              <a:t>R</a:t>
            </a:r>
            <a:r>
              <a:rPr lang="en-US" dirty="0" err="1" smtClean="0">
                <a:latin typeface="Calibri" pitchFamily="34" charset="0"/>
              </a:rPr>
              <a:t>oman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za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mlade</a:t>
            </a:r>
            <a:r>
              <a:rPr lang="en-US" dirty="0">
                <a:latin typeface="Calibri" pitchFamily="34" charset="0"/>
              </a:rPr>
              <a:t>. </a:t>
            </a:r>
            <a:endParaRPr lang="hr-HR" dirty="0" smtClean="0">
              <a:latin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hr-HR" dirty="0" smtClean="0">
                <a:latin typeface="Calibri" pitchFamily="34" charset="0"/>
              </a:rPr>
              <a:t>Problem </a:t>
            </a:r>
            <a:r>
              <a:rPr lang="hr-HR" dirty="0">
                <a:latin typeface="Calibri" pitchFamily="34" charset="0"/>
              </a:rPr>
              <a:t>ovisnosti o drogama i posljedicama </a:t>
            </a:r>
            <a:r>
              <a:rPr lang="hr-HR" dirty="0" smtClean="0">
                <a:latin typeface="Calibri" pitchFamily="34" charset="0"/>
              </a:rPr>
              <a:t>za </a:t>
            </a:r>
            <a:r>
              <a:rPr lang="hr-HR" dirty="0">
                <a:latin typeface="Calibri" pitchFamily="34" charset="0"/>
              </a:rPr>
              <a:t>cijelu obitelj</a:t>
            </a:r>
            <a:r>
              <a:rPr lang="en-US" dirty="0">
                <a:latin typeface="Calibri" pitchFamily="34" charset="0"/>
              </a:rPr>
              <a:t>.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>
                <a:latin typeface="Calibri" pitchFamily="34" charset="0"/>
              </a:rPr>
              <a:t>Osamnaestogodišnja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pripovjedačica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vraća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nas</a:t>
            </a:r>
            <a:r>
              <a:rPr lang="en-US" dirty="0">
                <a:latin typeface="Calibri" pitchFamily="34" charset="0"/>
              </a:rPr>
              <a:t> u </a:t>
            </a:r>
            <a:r>
              <a:rPr lang="en-US" dirty="0" err="1">
                <a:latin typeface="Calibri" pitchFamily="34" charset="0"/>
              </a:rPr>
              <a:t>prošlost</a:t>
            </a:r>
            <a:r>
              <a:rPr lang="en-US" dirty="0">
                <a:latin typeface="Calibri" pitchFamily="34" charset="0"/>
              </a:rPr>
              <a:t>, u </a:t>
            </a:r>
            <a:r>
              <a:rPr lang="en-US" dirty="0" err="1">
                <a:latin typeface="Calibri" pitchFamily="34" charset="0"/>
              </a:rPr>
              <a:t>vrijeme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kada</a:t>
            </a:r>
            <a:r>
              <a:rPr lang="en-US" dirty="0">
                <a:latin typeface="Calibri" pitchFamily="34" charset="0"/>
              </a:rPr>
              <a:t> je </a:t>
            </a:r>
            <a:r>
              <a:rPr lang="en-US" dirty="0" err="1">
                <a:latin typeface="Calibri" pitchFamily="34" charset="0"/>
              </a:rPr>
              <a:t>još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išla</a:t>
            </a:r>
            <a:r>
              <a:rPr lang="en-US" dirty="0">
                <a:latin typeface="Calibri" pitchFamily="34" charset="0"/>
              </a:rPr>
              <a:t> u </a:t>
            </a:r>
            <a:r>
              <a:rPr lang="en-US" dirty="0" err="1">
                <a:latin typeface="Calibri" pitchFamily="34" charset="0"/>
              </a:rPr>
              <a:t>osnovnu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školu</a:t>
            </a:r>
            <a:r>
              <a:rPr lang="en-US" dirty="0">
                <a:latin typeface="Calibri" pitchFamily="34" charset="0"/>
              </a:rPr>
              <a:t>. </a:t>
            </a:r>
            <a:endParaRPr lang="hr-HR" dirty="0" smtClean="0">
              <a:latin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>
                <a:latin typeface="Calibri" pitchFamily="34" charset="0"/>
              </a:rPr>
              <a:t>Upoznajemo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njezinu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obitelj</a:t>
            </a:r>
            <a:r>
              <a:rPr lang="hr-HR" dirty="0">
                <a:latin typeface="Calibri" pitchFamily="34" charset="0"/>
              </a:rPr>
              <a:t>: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mama, </a:t>
            </a:r>
            <a:r>
              <a:rPr lang="en-US" dirty="0" err="1">
                <a:latin typeface="Calibri" pitchFamily="34" charset="0"/>
              </a:rPr>
              <a:t>tata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baka</a:t>
            </a:r>
            <a:r>
              <a:rPr lang="en-US" dirty="0">
                <a:latin typeface="Calibri" pitchFamily="34" charset="0"/>
              </a:rPr>
              <a:t> i </a:t>
            </a:r>
            <a:r>
              <a:rPr lang="en-US" dirty="0" err="1">
                <a:latin typeface="Calibri" pitchFamily="34" charset="0"/>
              </a:rPr>
              <a:t>djeca</a:t>
            </a:r>
            <a:r>
              <a:rPr lang="en-US" dirty="0">
                <a:latin typeface="Calibri" pitchFamily="34" charset="0"/>
              </a:rPr>
              <a:t> </a:t>
            </a:r>
            <a:r>
              <a:rPr lang="hr-HR" dirty="0" smtClean="0">
                <a:latin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</a:rPr>
              <a:t>Vlatka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i Robert, </a:t>
            </a:r>
            <a:r>
              <a:rPr lang="en-US" dirty="0" err="1">
                <a:latin typeface="Calibri" pitchFamily="34" charset="0"/>
              </a:rPr>
              <a:t>pripovjedačica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i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najmlađi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brat </a:t>
            </a:r>
            <a:r>
              <a:rPr lang="en-US" dirty="0" smtClean="0">
                <a:latin typeface="Calibri" pitchFamily="34" charset="0"/>
              </a:rPr>
              <a:t>Alan</a:t>
            </a:r>
            <a:r>
              <a:rPr lang="hr-HR" dirty="0" smtClean="0">
                <a:latin typeface="Calibri" pitchFamily="34" charset="0"/>
              </a:rPr>
              <a:t>)</a:t>
            </a:r>
            <a:r>
              <a:rPr lang="en-US" dirty="0" smtClean="0">
                <a:latin typeface="Calibri" pitchFamily="34" charset="0"/>
              </a:rPr>
              <a:t>. </a:t>
            </a:r>
            <a:r>
              <a:rPr lang="hr-HR" dirty="0" smtClean="0">
                <a:latin typeface="Calibri" pitchFamily="34" charset="0"/>
              </a:rPr>
              <a:t> </a:t>
            </a:r>
            <a:endParaRPr lang="hr-HR" dirty="0" smtClean="0">
              <a:latin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U </a:t>
            </a:r>
            <a:r>
              <a:rPr lang="en-US" dirty="0" err="1">
                <a:latin typeface="Calibri" pitchFamily="34" charset="0"/>
              </a:rPr>
              <a:t>romanu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vidimo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kako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su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svi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članovi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obitelji</a:t>
            </a:r>
            <a:r>
              <a:rPr lang="hr-HR" dirty="0" smtClean="0">
                <a:latin typeface="Calibri" pitchFamily="34" charset="0"/>
              </a:rPr>
              <a:t> p</a:t>
            </a:r>
            <a:r>
              <a:rPr lang="en-US" dirty="0" err="1" smtClean="0">
                <a:latin typeface="Calibri" pitchFamily="34" charset="0"/>
              </a:rPr>
              <a:t>ostali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žrtve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Vlatkinog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drogiranja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laganja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skrivanja</a:t>
            </a:r>
            <a:r>
              <a:rPr lang="en-US" dirty="0">
                <a:latin typeface="Calibri" pitchFamily="34" charset="0"/>
              </a:rPr>
              <a:t> i </a:t>
            </a:r>
            <a:r>
              <a:rPr lang="en-US" dirty="0" err="1">
                <a:latin typeface="Calibri" pitchFamily="34" charset="0"/>
              </a:rPr>
              <a:t>krađe</a:t>
            </a:r>
            <a:r>
              <a:rPr lang="en-US" dirty="0">
                <a:latin typeface="Calibri" pitchFamily="34" charset="0"/>
              </a:rPr>
              <a:t>. </a:t>
            </a:r>
            <a:endParaRPr lang="hr-HR" dirty="0" smtClean="0">
              <a:latin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hr-HR" dirty="0" smtClean="0">
                <a:latin typeface="Calibri" pitchFamily="34" charset="0"/>
              </a:rPr>
              <a:t>S</a:t>
            </a:r>
            <a:r>
              <a:rPr lang="en-US" dirty="0" err="1" smtClean="0">
                <a:latin typeface="Calibri" pitchFamily="34" charset="0"/>
              </a:rPr>
              <a:t>vijet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jedne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obitelji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koja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živi</a:t>
            </a:r>
            <a:r>
              <a:rPr lang="en-US" dirty="0">
                <a:latin typeface="Calibri" pitchFamily="34" charset="0"/>
              </a:rPr>
              <a:t> u </a:t>
            </a:r>
            <a:r>
              <a:rPr lang="en-US" dirty="0" err="1">
                <a:latin typeface="Calibri" pitchFamily="34" charset="0"/>
              </a:rPr>
              <a:t>sjeni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ovisnosti</a:t>
            </a:r>
            <a:r>
              <a:rPr lang="en-US" dirty="0" smtClean="0">
                <a:latin typeface="Calibri" pitchFamily="34" charset="0"/>
              </a:rPr>
              <a:t>. </a:t>
            </a:r>
            <a:r>
              <a:rPr lang="hr-HR" dirty="0" smtClean="0">
                <a:latin typeface="Calibri" pitchFamily="34" charset="0"/>
              </a:rPr>
              <a:t>Iako c</a:t>
            </a:r>
            <a:r>
              <a:rPr lang="en-US" dirty="0" err="1" smtClean="0">
                <a:latin typeface="Calibri" pitchFamily="34" charset="0"/>
              </a:rPr>
              <a:t>ijela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obitelj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proživljava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teške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trenutke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ostaju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jedni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uz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druge</a:t>
            </a:r>
            <a:r>
              <a:rPr lang="en-US" dirty="0" smtClean="0">
                <a:latin typeface="Calibri" pitchFamily="34" charset="0"/>
              </a:rPr>
              <a:t>. </a:t>
            </a:r>
            <a:endParaRPr lang="hr-HR" dirty="0" smtClean="0">
              <a:latin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hr-HR" dirty="0" smtClean="0">
                <a:latin typeface="Calibri" pitchFamily="34" charset="0"/>
              </a:rPr>
              <a:t>R</a:t>
            </a:r>
            <a:r>
              <a:rPr lang="en-US" dirty="0" err="1" smtClean="0">
                <a:latin typeface="Calibri" pitchFamily="34" charset="0"/>
              </a:rPr>
              <a:t>oman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ima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tužan</a:t>
            </a:r>
            <a:r>
              <a:rPr lang="hr-HR" dirty="0">
                <a:latin typeface="Calibri" pitchFamily="34" charset="0"/>
              </a:rPr>
              <a:t> </a:t>
            </a:r>
            <a:r>
              <a:rPr lang="hr-HR" dirty="0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poučan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završetak</a:t>
            </a:r>
            <a:r>
              <a:rPr lang="en-US" dirty="0">
                <a:latin typeface="Calibri" pitchFamily="34" charset="0"/>
              </a:rPr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r-HR" dirty="0">
                <a:latin typeface="Calibri" pitchFamily="34" charset="0"/>
              </a:rPr>
              <a:t>Knjiga </a:t>
            </a:r>
            <a:r>
              <a:rPr lang="hr-HR" i="1" dirty="0" smtClean="0">
                <a:latin typeface="Calibri" pitchFamily="34" charset="0"/>
              </a:rPr>
              <a:t>Zeleni pas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hr-HR" dirty="0">
                <a:latin typeface="Calibri" pitchFamily="34" charset="0"/>
              </a:rPr>
              <a:t>dobitnica je nagrada </a:t>
            </a:r>
            <a:r>
              <a:rPr lang="hr-HR" i="1" dirty="0" smtClean="0">
                <a:latin typeface="Calibri" pitchFamily="34" charset="0"/>
              </a:rPr>
              <a:t>Anto Gardaš,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hr-HR" i="1" dirty="0" smtClean="0">
                <a:latin typeface="Calibri" pitchFamily="34" charset="0"/>
              </a:rPr>
              <a:t>Mato Lovrak</a:t>
            </a:r>
            <a:r>
              <a:rPr lang="hr-HR" dirty="0" smtClean="0">
                <a:latin typeface="Calibri" pitchFamily="34" charset="0"/>
              </a:rPr>
              <a:t>, </a:t>
            </a:r>
            <a:r>
              <a:rPr lang="hr-HR" i="1" dirty="0" smtClean="0">
                <a:latin typeface="Calibri" pitchFamily="34" charset="0"/>
              </a:rPr>
              <a:t>Grigor Vitez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te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hr-HR" dirty="0">
                <a:latin typeface="Calibri" pitchFamily="34" charset="0"/>
              </a:rPr>
              <a:t>međunarodne nagrade </a:t>
            </a:r>
            <a:r>
              <a:rPr lang="hr-HR" i="1" dirty="0" smtClean="0">
                <a:latin typeface="Calibri" pitchFamily="34" charset="0"/>
              </a:rPr>
              <a:t>Mali princ</a:t>
            </a:r>
            <a:r>
              <a:rPr lang="hr-HR" dirty="0" smtClean="0">
                <a:latin typeface="Calibri" pitchFamily="34" charset="0"/>
              </a:rPr>
              <a:t>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28600"/>
            <a:ext cx="4953000" cy="99060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Nada </a:t>
            </a:r>
            <a:r>
              <a:rPr lang="en-US" sz="2700" dirty="0" err="1"/>
              <a:t>Mihelčić</a:t>
            </a:r>
            <a:r>
              <a:rPr lang="en-US" sz="2700" dirty="0"/>
              <a:t>: </a:t>
            </a:r>
            <a:r>
              <a:rPr lang="en-US" sz="2700" dirty="0" err="1"/>
              <a:t>Zeleni</a:t>
            </a:r>
            <a:r>
              <a:rPr lang="en-US" sz="2700" dirty="0"/>
              <a:t> </a:t>
            </a:r>
            <a:r>
              <a:rPr lang="en-US" sz="2700" dirty="0" smtClean="0"/>
              <a:t>pas</a:t>
            </a:r>
            <a:r>
              <a:rPr lang="hr-HR" sz="2700" dirty="0" smtClean="0"/>
              <a:t> -</a:t>
            </a:r>
            <a:r>
              <a:rPr lang="en-US" sz="2700" dirty="0" smtClean="0"/>
              <a:t> 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en-US" sz="2000" dirty="0" smtClean="0"/>
              <a:t> </a:t>
            </a:r>
            <a:r>
              <a:rPr lang="hr-HR" sz="2000" dirty="0" smtClean="0"/>
              <a:t>darovali učenici</a:t>
            </a:r>
            <a:r>
              <a:rPr lang="en-US" sz="2000" dirty="0" smtClean="0"/>
              <a:t> </a:t>
            </a:r>
            <a:r>
              <a:rPr lang="en-US" sz="2000" dirty="0"/>
              <a:t>7a </a:t>
            </a:r>
            <a:r>
              <a:rPr lang="en-US" sz="2000" dirty="0" err="1" smtClean="0"/>
              <a:t>razred</a:t>
            </a:r>
            <a:r>
              <a:rPr lang="hr-HR" sz="2000" dirty="0" smtClean="0"/>
              <a:t>a</a:t>
            </a:r>
            <a:endParaRPr lang="en-US" sz="2000" dirty="0"/>
          </a:p>
        </p:txBody>
      </p:sp>
      <p:pic>
        <p:nvPicPr>
          <p:cNvPr id="4" name="Picture 3" descr="C:\Users\PC\Pictures\zeleni pa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1981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4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2357</TotalTime>
  <Words>1287</Words>
  <Application>Microsoft Office PowerPoint</Application>
  <PresentationFormat>On-screen Show (4:3)</PresentationFormat>
  <Paragraphs>104</Paragraphs>
  <Slides>14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BlackTie</vt:lpstr>
      <vt:lpstr>      23. 4. 2020.  NOĆ KNJIGE  osnovnA školA  „Antun matija reljković” bebrina</vt:lpstr>
      <vt:lpstr>PowerPoint Presentation</vt:lpstr>
      <vt:lpstr>Mladen Kopjar: čokoladne godine –  darovalI učenici 5A RAZREDa</vt:lpstr>
      <vt:lpstr>Mladen Kopjar: čokoladne godine  - bilješka o piscu - </vt:lpstr>
      <vt:lpstr>Melita Rundek: Haj, ja sam online – darovali učenici 5b razreda</vt:lpstr>
      <vt:lpstr>Melita Rundek: Haj, ja sam online – bilješka o spisateljici</vt:lpstr>
      <vt:lpstr>Pavao Pavličić: Mjesto u srcu – darovali učenici šestih  razreda </vt:lpstr>
      <vt:lpstr>Pavao Pavličić: Mjesto u srcu  - bilješka o piscu -  </vt:lpstr>
      <vt:lpstr>Nada Mihelčić: Zeleni pas -   darovali učenici 7a razreda</vt:lpstr>
      <vt:lpstr>Nada Mihelčić: Zeleni pas   - bilješka o spisateljici - </vt:lpstr>
      <vt:lpstr>Jasminka Tihi-Stepanić: Moja neprijateljica Ana  – Darovali učenici 7b razreda  </vt:lpstr>
      <vt:lpstr>Jasminka Tihi-Stepanić: Moja neprijateljica Ana  – bilješka o spisateljici - </vt:lpstr>
      <vt:lpstr>Jasminka Tihi-Stepanić: ljeto na jezeru čiču -   Darovali učenici osmih razreda </vt:lpstr>
      <vt:lpstr>Noć knjige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NOĆ KNJIGE</dc:title>
  <dc:creator>PC</dc:creator>
  <cp:lastModifiedBy>PC</cp:lastModifiedBy>
  <cp:revision>61</cp:revision>
  <dcterms:created xsi:type="dcterms:W3CDTF">2020-04-21T05:26:06Z</dcterms:created>
  <dcterms:modified xsi:type="dcterms:W3CDTF">2020-04-23T08:45:15Z</dcterms:modified>
</cp:coreProperties>
</file>