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4" r:id="rId9"/>
    <p:sldId id="265" r:id="rId10"/>
    <p:sldId id="266" r:id="rId11"/>
    <p:sldId id="267" r:id="rId12"/>
    <p:sldId id="268"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0" d="100"/>
          <a:sy n="60" d="100"/>
        </p:scale>
        <p:origin x="84" y="17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Radni_list_programa_Microsoft_Excel.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Radni_list_programa_Microsoft_Excel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Radni_list_programa_Microsoft_Excel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Radni_list_programa_Microsoft_Excel11.xlsx"/><Relationship Id="rId2" Type="http://schemas.microsoft.com/office/2011/relationships/chartColorStyle" Target="colors12.xml"/><Relationship Id="rId1" Type="http://schemas.microsoft.com/office/2011/relationships/chartStyle" Target="style12.xml"/></Relationships>
</file>

<file path=ppt/charts/_rels/chart2.xml.rels><?xml version="1.0" encoding="UTF-8" standalone="yes"?>
<Relationships xmlns="http://schemas.openxmlformats.org/package/2006/relationships"><Relationship Id="rId3" Type="http://schemas.openxmlformats.org/officeDocument/2006/relationships/package" Target="../embeddings/Radni_list_programa_Microsoft_Excel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Radni_list_programa_Microsoft_Excel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Radni_list_programa_Microsoft_Excel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Radni_list_programa_Microsoft_Excel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Radni_list_programa_Microsoft_Excel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Radni_list_programa_Microsoft_Excel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Radni_list_programa_Microsoft_Excel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Radni_list_programa_Microsoft_Excel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r-H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List1!$B$1</c:f>
              <c:strCache>
                <c:ptCount val="1"/>
                <c:pt idx="0">
                  <c:v>Prodaja</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7344-4214-A999-0A6222DE3B74}"/>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7344-4214-A999-0A6222DE3B74}"/>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7344-4214-A999-0A6222DE3B74}"/>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7344-4214-A999-0A6222DE3B74}"/>
              </c:ext>
            </c:extLst>
          </c:dPt>
          <c:dLbls>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250" b="0" i="0" u="none" strike="noStrike" kern="1200" baseline="0">
                    <a:solidFill>
                      <a:schemeClr val="dk1">
                        <a:lumMod val="65000"/>
                        <a:lumOff val="35000"/>
                      </a:schemeClr>
                    </a:solidFill>
                    <a:latin typeface="+mn-lt"/>
                    <a:ea typeface="+mn-ea"/>
                    <a:cs typeface="+mn-cs"/>
                  </a:defRPr>
                </a:pPr>
                <a:endParaRPr lang="sr-Latn-RS"/>
              </a:p>
            </c:txPr>
            <c:dLblPos val="outEnd"/>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layout/>
              </c:ext>
            </c:extLst>
          </c:dLbls>
          <c:cat>
            <c:strRef>
              <c:f>List1!$A$2:$A$5</c:f>
              <c:strCache>
                <c:ptCount val="3"/>
                <c:pt idx="0">
                  <c:v>Da</c:v>
                </c:pt>
                <c:pt idx="1">
                  <c:v>Ne</c:v>
                </c:pt>
                <c:pt idx="2">
                  <c:v>Možda iz pojedinih predmeta</c:v>
                </c:pt>
              </c:strCache>
            </c:strRef>
          </c:cat>
          <c:val>
            <c:numRef>
              <c:f>List1!$B$2:$B$5</c:f>
              <c:numCache>
                <c:formatCode>General</c:formatCode>
                <c:ptCount val="4"/>
                <c:pt idx="0">
                  <c:v>26.5</c:v>
                </c:pt>
                <c:pt idx="1">
                  <c:v>2.9</c:v>
                </c:pt>
                <c:pt idx="2">
                  <c:v>70.599999999999994</c:v>
                </c:pt>
              </c:numCache>
            </c:numRef>
          </c:val>
          <c:extLst>
            <c:ext xmlns:c16="http://schemas.microsoft.com/office/drawing/2014/chart" uri="{C3380CC4-5D6E-409C-BE32-E72D297353CC}">
              <c16:uniqueId val="{00000000-9C1B-4EE0-9D91-F9092215E710}"/>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a:pPr>
      <a:endParaRPr lang="sr-Latn-R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r-HR"/>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sr-Latn-RS"/>
        </a:p>
      </c:txPr>
    </c:title>
    <c:autoTitleDeleted val="0"/>
    <c:plotArea>
      <c:layout/>
      <c:doughnutChart>
        <c:varyColors val="1"/>
        <c:ser>
          <c:idx val="0"/>
          <c:order val="0"/>
          <c:tx>
            <c:strRef>
              <c:f>List1!$B$1</c:f>
              <c:strCache>
                <c:ptCount val="1"/>
                <c:pt idx="0">
                  <c:v>Učenici</c:v>
                </c:pt>
              </c:strCache>
            </c:strRef>
          </c:tx>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dLbls>
            <c:spPr>
              <a:solidFill>
                <a:schemeClr val="accent1"/>
              </a:solidFill>
              <a:ln>
                <a:noFill/>
              </a:ln>
              <a:effectLst/>
            </c:spPr>
            <c:txPr>
              <a:bodyPr rot="0" spcFirstLastPara="1" vertOverflow="ellipsis" vert="horz" wrap="square" lIns="38100" tIns="19050" rIns="38100" bIns="19050" anchor="ctr" anchorCtr="1">
                <a:spAutoFit/>
              </a:bodyPr>
              <a:lstStyle/>
              <a:p>
                <a:pPr>
                  <a:defRPr sz="1500" b="0" i="0" u="none" strike="noStrike" kern="1200" baseline="0">
                    <a:solidFill>
                      <a:schemeClr val="tx1">
                        <a:lumMod val="75000"/>
                        <a:lumOff val="25000"/>
                      </a:schemeClr>
                    </a:solidFill>
                    <a:latin typeface="+mn-lt"/>
                    <a:ea typeface="+mn-ea"/>
                    <a:cs typeface="+mn-cs"/>
                  </a:defRPr>
                </a:pPr>
                <a:endParaRPr lang="sr-Latn-R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List1!$A$2:$A$5</c:f>
              <c:strCache>
                <c:ptCount val="4"/>
                <c:pt idx="0">
                  <c:v>Nikada</c:v>
                </c:pt>
                <c:pt idx="1">
                  <c:v>Rijetko</c:v>
                </c:pt>
                <c:pt idx="2">
                  <c:v>Često</c:v>
                </c:pt>
                <c:pt idx="3">
                  <c:v>Uvijek</c:v>
                </c:pt>
              </c:strCache>
            </c:strRef>
          </c:cat>
          <c:val>
            <c:numRef>
              <c:f>List1!$B$2:$B$5</c:f>
              <c:numCache>
                <c:formatCode>General</c:formatCode>
                <c:ptCount val="4"/>
                <c:pt idx="0">
                  <c:v>0</c:v>
                </c:pt>
                <c:pt idx="1">
                  <c:v>5</c:v>
                </c:pt>
                <c:pt idx="2">
                  <c:v>32.700000000000003</c:v>
                </c:pt>
                <c:pt idx="3">
                  <c:v>1.2</c:v>
                </c:pt>
              </c:numCache>
            </c:numRef>
          </c:val>
          <c:extLst>
            <c:ext xmlns:c16="http://schemas.microsoft.com/office/drawing/2014/chart" uri="{C3380CC4-5D6E-409C-BE32-E72D297353CC}">
              <c16:uniqueId val="{00000000-951E-4BB3-8CC0-5844D10EA3B0}"/>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500" b="0" i="0" u="none" strike="noStrike" kern="1200" baseline="0">
              <a:solidFill>
                <a:schemeClr val="tx1">
                  <a:lumMod val="65000"/>
                  <a:lumOff val="35000"/>
                </a:schemeClr>
              </a:solidFill>
              <a:latin typeface="+mn-lt"/>
              <a:ea typeface="+mn-ea"/>
              <a:cs typeface="+mn-cs"/>
            </a:defRPr>
          </a:pPr>
          <a:endParaRPr lang="sr-Latn-RS"/>
        </a:p>
      </c:txPr>
    </c:legend>
    <c:plotVisOnly val="1"/>
    <c:dispBlanksAs val="gap"/>
    <c:showDLblsOverMax val="0"/>
  </c:chart>
  <c:spPr>
    <a:noFill/>
    <a:ln>
      <a:noFill/>
    </a:ln>
    <a:effectLst/>
  </c:spPr>
  <c:txPr>
    <a:bodyPr/>
    <a:lstStyle/>
    <a:p>
      <a:pPr>
        <a:defRPr/>
      </a:pPr>
      <a:endParaRPr lang="sr-Latn-R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r-H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List1!$B$1</c:f>
              <c:strCache>
                <c:ptCount val="1"/>
                <c:pt idx="0">
                  <c:v>Da</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500" b="0" i="0" u="none" strike="noStrike" kern="1200" baseline="0">
                    <a:solidFill>
                      <a:schemeClr val="tx1">
                        <a:lumMod val="75000"/>
                        <a:lumOff val="25000"/>
                      </a:schemeClr>
                    </a:solidFill>
                    <a:latin typeface="+mn-lt"/>
                    <a:ea typeface="+mn-ea"/>
                    <a:cs typeface="+mn-cs"/>
                  </a:defRPr>
                </a:pPr>
                <a:endParaRPr lang="sr-Latn-R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List1!$A$2:$A$5</c:f>
              <c:strCache>
                <c:ptCount val="1"/>
                <c:pt idx="0">
                  <c:v>Roditelji</c:v>
                </c:pt>
              </c:strCache>
            </c:strRef>
          </c:cat>
          <c:val>
            <c:numRef>
              <c:f>List1!$B$2:$B$5</c:f>
              <c:numCache>
                <c:formatCode>General</c:formatCode>
                <c:ptCount val="4"/>
                <c:pt idx="0">
                  <c:v>74.099999999999994</c:v>
                </c:pt>
              </c:numCache>
            </c:numRef>
          </c:val>
          <c:extLst>
            <c:ext xmlns:c16="http://schemas.microsoft.com/office/drawing/2014/chart" uri="{C3380CC4-5D6E-409C-BE32-E72D297353CC}">
              <c16:uniqueId val="{00000000-45C7-45A6-A017-AFE61BB7AC06}"/>
            </c:ext>
          </c:extLst>
        </c:ser>
        <c:ser>
          <c:idx val="1"/>
          <c:order val="1"/>
          <c:tx>
            <c:strRef>
              <c:f>List1!$C$1</c:f>
              <c:strCache>
                <c:ptCount val="1"/>
                <c:pt idx="0">
                  <c:v>Ne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500" b="0" i="0" u="none" strike="noStrike" kern="1200" baseline="0">
                    <a:solidFill>
                      <a:schemeClr val="tx1">
                        <a:lumMod val="75000"/>
                        <a:lumOff val="25000"/>
                      </a:schemeClr>
                    </a:solidFill>
                    <a:latin typeface="+mn-lt"/>
                    <a:ea typeface="+mn-ea"/>
                    <a:cs typeface="+mn-cs"/>
                  </a:defRPr>
                </a:pPr>
                <a:endParaRPr lang="sr-Latn-R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List1!$A$2:$A$5</c:f>
              <c:strCache>
                <c:ptCount val="1"/>
                <c:pt idx="0">
                  <c:v>Roditelji</c:v>
                </c:pt>
              </c:strCache>
            </c:strRef>
          </c:cat>
          <c:val>
            <c:numRef>
              <c:f>List1!$C$2:$C$5</c:f>
              <c:numCache>
                <c:formatCode>General</c:formatCode>
                <c:ptCount val="4"/>
                <c:pt idx="0">
                  <c:v>7.1</c:v>
                </c:pt>
              </c:numCache>
            </c:numRef>
          </c:val>
          <c:extLst>
            <c:ext xmlns:c16="http://schemas.microsoft.com/office/drawing/2014/chart" uri="{C3380CC4-5D6E-409C-BE32-E72D297353CC}">
              <c16:uniqueId val="{00000001-45C7-45A6-A017-AFE61BB7AC06}"/>
            </c:ext>
          </c:extLst>
        </c:ser>
        <c:ser>
          <c:idx val="2"/>
          <c:order val="2"/>
          <c:tx>
            <c:strRef>
              <c:f>List1!$D$1</c:f>
              <c:strCache>
                <c:ptCount val="1"/>
                <c:pt idx="0">
                  <c:v>Ponekad</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500" b="0" i="0" u="none" strike="noStrike" kern="1200" baseline="0">
                    <a:solidFill>
                      <a:schemeClr val="tx1">
                        <a:lumMod val="75000"/>
                        <a:lumOff val="25000"/>
                      </a:schemeClr>
                    </a:solidFill>
                    <a:latin typeface="+mn-lt"/>
                    <a:ea typeface="+mn-ea"/>
                    <a:cs typeface="+mn-cs"/>
                  </a:defRPr>
                </a:pPr>
                <a:endParaRPr lang="sr-Latn-R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List1!$A$2:$A$5</c:f>
              <c:strCache>
                <c:ptCount val="1"/>
                <c:pt idx="0">
                  <c:v>Roditelji</c:v>
                </c:pt>
              </c:strCache>
            </c:strRef>
          </c:cat>
          <c:val>
            <c:numRef>
              <c:f>List1!$D$2:$D$5</c:f>
              <c:numCache>
                <c:formatCode>General</c:formatCode>
                <c:ptCount val="4"/>
                <c:pt idx="0">
                  <c:v>2</c:v>
                </c:pt>
              </c:numCache>
            </c:numRef>
          </c:val>
          <c:extLst>
            <c:ext xmlns:c16="http://schemas.microsoft.com/office/drawing/2014/chart" uri="{C3380CC4-5D6E-409C-BE32-E72D297353CC}">
              <c16:uniqueId val="{00000002-45C7-45A6-A017-AFE61BB7AC06}"/>
            </c:ext>
          </c:extLst>
        </c:ser>
        <c:dLbls>
          <c:showLegendKey val="0"/>
          <c:showVal val="0"/>
          <c:showCatName val="0"/>
          <c:showSerName val="0"/>
          <c:showPercent val="0"/>
          <c:showBubbleSize val="0"/>
        </c:dLbls>
        <c:gapWidth val="182"/>
        <c:axId val="162096512"/>
        <c:axId val="162103168"/>
      </c:barChart>
      <c:catAx>
        <c:axId val="16209651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500" b="0" i="0" u="none" strike="noStrike" kern="1200" baseline="0">
                <a:solidFill>
                  <a:schemeClr val="tx1">
                    <a:lumMod val="65000"/>
                    <a:lumOff val="35000"/>
                  </a:schemeClr>
                </a:solidFill>
                <a:latin typeface="+mn-lt"/>
                <a:ea typeface="+mn-ea"/>
                <a:cs typeface="+mn-cs"/>
              </a:defRPr>
            </a:pPr>
            <a:endParaRPr lang="sr-Latn-RS"/>
          </a:p>
        </c:txPr>
        <c:crossAx val="162103168"/>
        <c:crosses val="autoZero"/>
        <c:auto val="1"/>
        <c:lblAlgn val="ctr"/>
        <c:lblOffset val="100"/>
        <c:noMultiLvlLbl val="0"/>
      </c:catAx>
      <c:valAx>
        <c:axId val="16210316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r-Latn-RS"/>
          </a:p>
        </c:txPr>
        <c:crossAx val="16209651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500" b="0" i="0" u="none" strike="noStrike" kern="1200" baseline="0">
              <a:solidFill>
                <a:schemeClr val="tx1">
                  <a:lumMod val="65000"/>
                  <a:lumOff val="35000"/>
                </a:schemeClr>
              </a:solidFill>
              <a:latin typeface="+mn-lt"/>
              <a:ea typeface="+mn-ea"/>
              <a:cs typeface="+mn-cs"/>
            </a:defRPr>
          </a:pPr>
          <a:endParaRPr lang="sr-Latn-RS"/>
        </a:p>
      </c:txPr>
    </c:legend>
    <c:plotVisOnly val="1"/>
    <c:dispBlanksAs val="gap"/>
    <c:showDLblsOverMax val="0"/>
  </c:chart>
  <c:spPr>
    <a:noFill/>
    <a:ln>
      <a:noFill/>
    </a:ln>
    <a:effectLst/>
  </c:spPr>
  <c:txPr>
    <a:bodyPr/>
    <a:lstStyle/>
    <a:p>
      <a:pPr>
        <a:defRPr/>
      </a:pPr>
      <a:endParaRPr lang="sr-Latn-R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r-H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List1!$B$1</c:f>
              <c:strCache>
                <c:ptCount val="1"/>
                <c:pt idx="0">
                  <c:v>Da</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500" b="0" i="0" u="none" strike="noStrike" kern="1200" baseline="0">
                    <a:solidFill>
                      <a:schemeClr val="tx1">
                        <a:lumMod val="75000"/>
                        <a:lumOff val="25000"/>
                      </a:schemeClr>
                    </a:solidFill>
                    <a:latin typeface="+mn-lt"/>
                    <a:ea typeface="+mn-ea"/>
                    <a:cs typeface="+mn-cs"/>
                  </a:defRPr>
                </a:pPr>
                <a:endParaRPr lang="sr-Latn-R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List1!$A$2:$A$5</c:f>
              <c:strCache>
                <c:ptCount val="1"/>
                <c:pt idx="0">
                  <c:v>Učenici</c:v>
                </c:pt>
              </c:strCache>
            </c:strRef>
          </c:cat>
          <c:val>
            <c:numRef>
              <c:f>List1!$B$2:$B$5</c:f>
              <c:numCache>
                <c:formatCode>General</c:formatCode>
                <c:ptCount val="4"/>
                <c:pt idx="0">
                  <c:v>17.8</c:v>
                </c:pt>
              </c:numCache>
            </c:numRef>
          </c:val>
          <c:extLst>
            <c:ext xmlns:c16="http://schemas.microsoft.com/office/drawing/2014/chart" uri="{C3380CC4-5D6E-409C-BE32-E72D297353CC}">
              <c16:uniqueId val="{00000000-9F95-4251-A89A-FA2FDD268FA1}"/>
            </c:ext>
          </c:extLst>
        </c:ser>
        <c:ser>
          <c:idx val="1"/>
          <c:order val="1"/>
          <c:tx>
            <c:strRef>
              <c:f>List1!$C$1</c:f>
              <c:strCache>
                <c:ptCount val="1"/>
                <c:pt idx="0">
                  <c:v>Ne </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500" b="0" i="0" u="none" strike="noStrike" kern="1200" baseline="0">
                    <a:solidFill>
                      <a:schemeClr val="tx1">
                        <a:lumMod val="75000"/>
                        <a:lumOff val="25000"/>
                      </a:schemeClr>
                    </a:solidFill>
                    <a:latin typeface="+mn-lt"/>
                    <a:ea typeface="+mn-ea"/>
                    <a:cs typeface="+mn-cs"/>
                  </a:defRPr>
                </a:pPr>
                <a:endParaRPr lang="sr-Latn-R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List1!$A$2:$A$5</c:f>
              <c:strCache>
                <c:ptCount val="1"/>
                <c:pt idx="0">
                  <c:v>Učenici</c:v>
                </c:pt>
              </c:strCache>
            </c:strRef>
          </c:cat>
          <c:val>
            <c:numRef>
              <c:f>List1!$C$2:$C$5</c:f>
              <c:numCache>
                <c:formatCode>General</c:formatCode>
                <c:ptCount val="4"/>
                <c:pt idx="0">
                  <c:v>56.4</c:v>
                </c:pt>
              </c:numCache>
            </c:numRef>
          </c:val>
          <c:extLst>
            <c:ext xmlns:c16="http://schemas.microsoft.com/office/drawing/2014/chart" uri="{C3380CC4-5D6E-409C-BE32-E72D297353CC}">
              <c16:uniqueId val="{00000001-9F95-4251-A89A-FA2FDD268FA1}"/>
            </c:ext>
          </c:extLst>
        </c:ser>
        <c:ser>
          <c:idx val="2"/>
          <c:order val="2"/>
          <c:tx>
            <c:strRef>
              <c:f>List1!$D$1</c:f>
              <c:strCache>
                <c:ptCount val="1"/>
                <c:pt idx="0">
                  <c:v>Povremeno</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500" b="0" i="0" u="none" strike="noStrike" kern="1200" baseline="0">
                    <a:solidFill>
                      <a:schemeClr val="tx1">
                        <a:lumMod val="75000"/>
                        <a:lumOff val="25000"/>
                      </a:schemeClr>
                    </a:solidFill>
                    <a:latin typeface="+mn-lt"/>
                    <a:ea typeface="+mn-ea"/>
                    <a:cs typeface="+mn-cs"/>
                  </a:defRPr>
                </a:pPr>
                <a:endParaRPr lang="sr-Latn-R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List1!$A$2:$A$5</c:f>
              <c:strCache>
                <c:ptCount val="1"/>
                <c:pt idx="0">
                  <c:v>Učenici</c:v>
                </c:pt>
              </c:strCache>
            </c:strRef>
          </c:cat>
          <c:val>
            <c:numRef>
              <c:f>List1!$D$2:$D$5</c:f>
              <c:numCache>
                <c:formatCode>General</c:formatCode>
                <c:ptCount val="4"/>
                <c:pt idx="0">
                  <c:v>25.7</c:v>
                </c:pt>
              </c:numCache>
            </c:numRef>
          </c:val>
          <c:extLst>
            <c:ext xmlns:c16="http://schemas.microsoft.com/office/drawing/2014/chart" uri="{C3380CC4-5D6E-409C-BE32-E72D297353CC}">
              <c16:uniqueId val="{00000002-9F95-4251-A89A-FA2FDD268FA1}"/>
            </c:ext>
          </c:extLst>
        </c:ser>
        <c:dLbls>
          <c:showLegendKey val="0"/>
          <c:showVal val="0"/>
          <c:showCatName val="0"/>
          <c:showSerName val="0"/>
          <c:showPercent val="0"/>
          <c:showBubbleSize val="0"/>
        </c:dLbls>
        <c:gapWidth val="182"/>
        <c:axId val="36658768"/>
        <c:axId val="36652112"/>
      </c:barChart>
      <c:catAx>
        <c:axId val="3665876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500" b="0" i="0" u="none" strike="noStrike" kern="1200" baseline="0">
                <a:solidFill>
                  <a:schemeClr val="tx1">
                    <a:lumMod val="65000"/>
                    <a:lumOff val="35000"/>
                  </a:schemeClr>
                </a:solidFill>
                <a:latin typeface="+mn-lt"/>
                <a:ea typeface="+mn-ea"/>
                <a:cs typeface="+mn-cs"/>
              </a:defRPr>
            </a:pPr>
            <a:endParaRPr lang="sr-Latn-RS"/>
          </a:p>
        </c:txPr>
        <c:crossAx val="36652112"/>
        <c:crosses val="autoZero"/>
        <c:auto val="1"/>
        <c:lblAlgn val="ctr"/>
        <c:lblOffset val="100"/>
        <c:noMultiLvlLbl val="0"/>
      </c:catAx>
      <c:valAx>
        <c:axId val="3665211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r-Latn-RS"/>
          </a:p>
        </c:txPr>
        <c:crossAx val="3665876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500" b="0" i="0" u="none" strike="noStrike" kern="1200" baseline="0">
              <a:solidFill>
                <a:schemeClr val="tx1">
                  <a:lumMod val="65000"/>
                  <a:lumOff val="35000"/>
                </a:schemeClr>
              </a:solidFill>
              <a:latin typeface="+mn-lt"/>
              <a:ea typeface="+mn-ea"/>
              <a:cs typeface="+mn-cs"/>
            </a:defRPr>
          </a:pPr>
          <a:endParaRPr lang="sr-Latn-RS"/>
        </a:p>
      </c:txPr>
    </c:legend>
    <c:plotVisOnly val="1"/>
    <c:dispBlanksAs val="gap"/>
    <c:showDLblsOverMax val="0"/>
  </c:chart>
  <c:spPr>
    <a:noFill/>
    <a:ln>
      <a:noFill/>
    </a:ln>
    <a:effectLst/>
  </c:spPr>
  <c:txPr>
    <a:bodyPr/>
    <a:lstStyle/>
    <a:p>
      <a:pPr>
        <a:defRPr/>
      </a:pPr>
      <a:endParaRPr lang="sr-Latn-R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r-H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List1!$B$1</c:f>
              <c:strCache>
                <c:ptCount val="1"/>
                <c:pt idx="0">
                  <c:v>Stupac1</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91A8-4FA1-92AE-72EE243F4BE7}"/>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91A8-4FA1-92AE-72EE243F4BE7}"/>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91A8-4FA1-92AE-72EE243F4BE7}"/>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91A8-4FA1-92AE-72EE243F4BE7}"/>
              </c:ext>
            </c:extLst>
          </c:dPt>
          <c:dLbls>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250" b="0" i="0" u="none" strike="noStrike" kern="1200" baseline="0">
                    <a:solidFill>
                      <a:schemeClr val="dk1">
                        <a:lumMod val="65000"/>
                        <a:lumOff val="35000"/>
                      </a:schemeClr>
                    </a:solidFill>
                    <a:latin typeface="+mn-lt"/>
                    <a:ea typeface="+mn-ea"/>
                    <a:cs typeface="+mn-cs"/>
                  </a:defRPr>
                </a:pPr>
                <a:endParaRPr lang="sr-Latn-RS"/>
              </a:p>
            </c:txPr>
            <c:dLblPos val="outEnd"/>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layout/>
              </c:ext>
            </c:extLst>
          </c:dLbls>
          <c:cat>
            <c:strRef>
              <c:f>List1!$A$2:$A$5</c:f>
              <c:strCache>
                <c:ptCount val="3"/>
                <c:pt idx="0">
                  <c:v>Da</c:v>
                </c:pt>
                <c:pt idx="1">
                  <c:v>Ne</c:v>
                </c:pt>
                <c:pt idx="2">
                  <c:v>Ovisi o predmetu</c:v>
                </c:pt>
              </c:strCache>
            </c:strRef>
          </c:cat>
          <c:val>
            <c:numRef>
              <c:f>List1!$B$2:$B$5</c:f>
              <c:numCache>
                <c:formatCode>General</c:formatCode>
                <c:ptCount val="4"/>
                <c:pt idx="0">
                  <c:v>29.7</c:v>
                </c:pt>
                <c:pt idx="1">
                  <c:v>27.7</c:v>
                </c:pt>
                <c:pt idx="2">
                  <c:v>42.6</c:v>
                </c:pt>
              </c:numCache>
            </c:numRef>
          </c:val>
          <c:extLst>
            <c:ext xmlns:c16="http://schemas.microsoft.com/office/drawing/2014/chart" uri="{C3380CC4-5D6E-409C-BE32-E72D297353CC}">
              <c16:uniqueId val="{00000000-FF28-4747-AF12-A44A506EDA92}"/>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a:pPr>
      <a:endParaRPr lang="sr-Latn-R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r-H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List1!$B$1</c:f>
              <c:strCache>
                <c:ptCount val="1"/>
                <c:pt idx="0">
                  <c:v>Stupac1</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4D08-4E4A-B39A-FBF858D74891}"/>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4D08-4E4A-B39A-FBF858D74891}"/>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4D08-4E4A-B39A-FBF858D74891}"/>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4D08-4E4A-B39A-FBF858D74891}"/>
              </c:ext>
            </c:extLst>
          </c:dPt>
          <c:dLbls>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250" b="0" i="0" u="none" strike="noStrike" kern="1200" baseline="0">
                    <a:solidFill>
                      <a:schemeClr val="dk1">
                        <a:lumMod val="65000"/>
                        <a:lumOff val="35000"/>
                      </a:schemeClr>
                    </a:solidFill>
                    <a:latin typeface="+mn-lt"/>
                    <a:ea typeface="+mn-ea"/>
                    <a:cs typeface="+mn-cs"/>
                  </a:defRPr>
                </a:pPr>
                <a:endParaRPr lang="sr-Latn-RS"/>
              </a:p>
            </c:txPr>
            <c:dLblPos val="outEnd"/>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layout/>
              </c:ext>
            </c:extLst>
          </c:dLbls>
          <c:cat>
            <c:strRef>
              <c:f>List1!$A$2:$A$5</c:f>
              <c:strCache>
                <c:ptCount val="4"/>
                <c:pt idx="0">
                  <c:v>Da</c:v>
                </c:pt>
                <c:pt idx="1">
                  <c:v>Ne</c:v>
                </c:pt>
                <c:pt idx="2">
                  <c:v>Iz nekih predmeta</c:v>
                </c:pt>
                <c:pt idx="3">
                  <c:v>Imam više djece, mišljenja su im različita</c:v>
                </c:pt>
              </c:strCache>
            </c:strRef>
          </c:cat>
          <c:val>
            <c:numRef>
              <c:f>List1!$B$2:$B$5</c:f>
              <c:numCache>
                <c:formatCode>General</c:formatCode>
                <c:ptCount val="4"/>
                <c:pt idx="0">
                  <c:v>29.2</c:v>
                </c:pt>
                <c:pt idx="1">
                  <c:v>19.5</c:v>
                </c:pt>
                <c:pt idx="2">
                  <c:v>21.2</c:v>
                </c:pt>
                <c:pt idx="3">
                  <c:v>30.1</c:v>
                </c:pt>
              </c:numCache>
            </c:numRef>
          </c:val>
          <c:extLst>
            <c:ext xmlns:c16="http://schemas.microsoft.com/office/drawing/2014/chart" uri="{C3380CC4-5D6E-409C-BE32-E72D297353CC}">
              <c16:uniqueId val="{00000000-E325-43C2-8433-F08A19D31A9A}"/>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a:pPr>
      <a:endParaRPr lang="sr-Latn-R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r-H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List1!$B$1</c:f>
              <c:strCache>
                <c:ptCount val="1"/>
                <c:pt idx="0">
                  <c:v>Da</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sr-Latn-R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List1!$A$2:$A$5</c:f>
              <c:strCache>
                <c:ptCount val="2"/>
                <c:pt idx="0">
                  <c:v>Učitelji</c:v>
                </c:pt>
                <c:pt idx="1">
                  <c:v>Roditelji</c:v>
                </c:pt>
              </c:strCache>
            </c:strRef>
          </c:cat>
          <c:val>
            <c:numRef>
              <c:f>List1!$B$2:$B$5</c:f>
              <c:numCache>
                <c:formatCode>General</c:formatCode>
                <c:ptCount val="4"/>
                <c:pt idx="0">
                  <c:v>47.1</c:v>
                </c:pt>
                <c:pt idx="1">
                  <c:v>53.1</c:v>
                </c:pt>
              </c:numCache>
            </c:numRef>
          </c:val>
          <c:extLst>
            <c:ext xmlns:c16="http://schemas.microsoft.com/office/drawing/2014/chart" uri="{C3380CC4-5D6E-409C-BE32-E72D297353CC}">
              <c16:uniqueId val="{00000000-CD5B-47AE-BC9B-39387A683AE3}"/>
            </c:ext>
          </c:extLst>
        </c:ser>
        <c:ser>
          <c:idx val="1"/>
          <c:order val="1"/>
          <c:tx>
            <c:strRef>
              <c:f>List1!$C$1</c:f>
              <c:strCache>
                <c:ptCount val="1"/>
                <c:pt idx="0">
                  <c:v>Ne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sr-Latn-R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List1!$A$2:$A$5</c:f>
              <c:strCache>
                <c:ptCount val="2"/>
                <c:pt idx="0">
                  <c:v>Učitelji</c:v>
                </c:pt>
                <c:pt idx="1">
                  <c:v>Roditelji</c:v>
                </c:pt>
              </c:strCache>
            </c:strRef>
          </c:cat>
          <c:val>
            <c:numRef>
              <c:f>List1!$C$2:$C$5</c:f>
              <c:numCache>
                <c:formatCode>General</c:formatCode>
                <c:ptCount val="4"/>
                <c:pt idx="0">
                  <c:v>0</c:v>
                </c:pt>
                <c:pt idx="1">
                  <c:v>12.4</c:v>
                </c:pt>
              </c:numCache>
            </c:numRef>
          </c:val>
          <c:extLst>
            <c:ext xmlns:c16="http://schemas.microsoft.com/office/drawing/2014/chart" uri="{C3380CC4-5D6E-409C-BE32-E72D297353CC}">
              <c16:uniqueId val="{00000001-CD5B-47AE-BC9B-39387A683AE3}"/>
            </c:ext>
          </c:extLst>
        </c:ser>
        <c:ser>
          <c:idx val="2"/>
          <c:order val="2"/>
          <c:tx>
            <c:strRef>
              <c:f>List1!$D$1</c:f>
              <c:strCache>
                <c:ptCount val="1"/>
                <c:pt idx="0">
                  <c:v>U nekim predmetima</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sr-Latn-R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List1!$A$2:$A$5</c:f>
              <c:strCache>
                <c:ptCount val="2"/>
                <c:pt idx="0">
                  <c:v>Učitelji</c:v>
                </c:pt>
                <c:pt idx="1">
                  <c:v>Roditelji</c:v>
                </c:pt>
              </c:strCache>
            </c:strRef>
          </c:cat>
          <c:val>
            <c:numRef>
              <c:f>List1!$D$2:$D$5</c:f>
              <c:numCache>
                <c:formatCode>General</c:formatCode>
                <c:ptCount val="4"/>
                <c:pt idx="0">
                  <c:v>52.9</c:v>
                </c:pt>
                <c:pt idx="1">
                  <c:v>34.5</c:v>
                </c:pt>
              </c:numCache>
            </c:numRef>
          </c:val>
          <c:extLst>
            <c:ext xmlns:c16="http://schemas.microsoft.com/office/drawing/2014/chart" uri="{C3380CC4-5D6E-409C-BE32-E72D297353CC}">
              <c16:uniqueId val="{00000002-CD5B-47AE-BC9B-39387A683AE3}"/>
            </c:ext>
          </c:extLst>
        </c:ser>
        <c:dLbls>
          <c:showLegendKey val="0"/>
          <c:showVal val="0"/>
          <c:showCatName val="0"/>
          <c:showSerName val="0"/>
          <c:showPercent val="0"/>
          <c:showBubbleSize val="0"/>
        </c:dLbls>
        <c:gapWidth val="150"/>
        <c:overlap val="100"/>
        <c:axId val="1888617184"/>
        <c:axId val="1888612608"/>
      </c:barChart>
      <c:catAx>
        <c:axId val="18886171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500" b="0" i="0" u="none" strike="noStrike" kern="1200" baseline="0">
                <a:solidFill>
                  <a:schemeClr val="tx1">
                    <a:lumMod val="65000"/>
                    <a:lumOff val="35000"/>
                  </a:schemeClr>
                </a:solidFill>
                <a:latin typeface="+mn-lt"/>
                <a:ea typeface="+mn-ea"/>
                <a:cs typeface="+mn-cs"/>
              </a:defRPr>
            </a:pPr>
            <a:endParaRPr lang="sr-Latn-RS"/>
          </a:p>
        </c:txPr>
        <c:crossAx val="1888612608"/>
        <c:crosses val="autoZero"/>
        <c:auto val="1"/>
        <c:lblAlgn val="ctr"/>
        <c:lblOffset val="100"/>
        <c:noMultiLvlLbl val="0"/>
      </c:catAx>
      <c:valAx>
        <c:axId val="188861260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r-Latn-RS"/>
          </a:p>
        </c:txPr>
        <c:crossAx val="18886171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500" b="0" i="0" u="none" strike="noStrike" kern="1200" baseline="0">
              <a:solidFill>
                <a:schemeClr val="tx1">
                  <a:lumMod val="65000"/>
                  <a:lumOff val="35000"/>
                </a:schemeClr>
              </a:solidFill>
              <a:latin typeface="+mn-lt"/>
              <a:ea typeface="+mn-ea"/>
              <a:cs typeface="+mn-cs"/>
            </a:defRPr>
          </a:pPr>
          <a:endParaRPr lang="sr-Latn-RS"/>
        </a:p>
      </c:txPr>
    </c:legend>
    <c:plotVisOnly val="1"/>
    <c:dispBlanksAs val="gap"/>
    <c:showDLblsOverMax val="0"/>
  </c:chart>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a:effectLst/>
  </c:spPr>
  <c:txPr>
    <a:bodyPr/>
    <a:lstStyle/>
    <a:p>
      <a:pPr>
        <a:defRPr/>
      </a:pPr>
      <a:endParaRPr lang="sr-Latn-R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r-H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hr-HR" dirty="0" smtClean="0"/>
              <a:t>Koliko se dnevno pripremate za nastavu?</a:t>
            </a:r>
            <a:endParaRPr lang="hr-HR" dirty="0"/>
          </a:p>
        </c:rich>
      </c:tx>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sr-Latn-RS"/>
        </a:p>
      </c:txPr>
    </c:title>
    <c:autoTitleDeleted val="0"/>
    <c:plotArea>
      <c:layout>
        <c:manualLayout>
          <c:layoutTarget val="inner"/>
          <c:xMode val="edge"/>
          <c:yMode val="edge"/>
          <c:x val="0.13314696006539137"/>
          <c:y val="0.17689176695746422"/>
          <c:w val="0.82379117098786836"/>
          <c:h val="0.62303000487013138"/>
        </c:manualLayout>
      </c:layout>
      <c:barChart>
        <c:barDir val="bar"/>
        <c:grouping val="clustered"/>
        <c:varyColors val="0"/>
        <c:ser>
          <c:idx val="0"/>
          <c:order val="0"/>
          <c:tx>
            <c:strRef>
              <c:f>List1!$B$1</c:f>
              <c:strCache>
                <c:ptCount val="1"/>
                <c:pt idx="0">
                  <c:v>Manje od sat vremena</c:v>
                </c:pt>
              </c:strCache>
            </c:strRef>
          </c:tx>
          <c:spPr>
            <a:solidFill>
              <a:schemeClr val="accent1"/>
            </a:solidFill>
            <a:ln>
              <a:noFill/>
            </a:ln>
            <a:effectLst/>
          </c:spPr>
          <c:invertIfNegative val="0"/>
          <c:cat>
            <c:strRef>
              <c:f>List1!$A$2:$A$5</c:f>
              <c:strCache>
                <c:ptCount val="1"/>
                <c:pt idx="0">
                  <c:v>Učitelji</c:v>
                </c:pt>
              </c:strCache>
            </c:strRef>
          </c:cat>
          <c:val>
            <c:numRef>
              <c:f>List1!$B$2:$B$5</c:f>
              <c:numCache>
                <c:formatCode>General</c:formatCode>
                <c:ptCount val="4"/>
                <c:pt idx="0">
                  <c:v>0</c:v>
                </c:pt>
              </c:numCache>
            </c:numRef>
          </c:val>
          <c:extLst>
            <c:ext xmlns:c16="http://schemas.microsoft.com/office/drawing/2014/chart" uri="{C3380CC4-5D6E-409C-BE32-E72D297353CC}">
              <c16:uniqueId val="{00000000-B58A-47F0-BA57-70CFE7858AE5}"/>
            </c:ext>
          </c:extLst>
        </c:ser>
        <c:ser>
          <c:idx val="1"/>
          <c:order val="1"/>
          <c:tx>
            <c:strRef>
              <c:f>List1!$C$1</c:f>
              <c:strCache>
                <c:ptCount val="1"/>
                <c:pt idx="0">
                  <c:v>1-2 sata dnevno</c:v>
                </c:pt>
              </c:strCache>
            </c:strRef>
          </c:tx>
          <c:spPr>
            <a:solidFill>
              <a:schemeClr val="accent2"/>
            </a:solidFill>
            <a:ln>
              <a:noFill/>
            </a:ln>
            <a:effectLst/>
          </c:spPr>
          <c:invertIfNegative val="0"/>
          <c:cat>
            <c:strRef>
              <c:f>List1!$A$2:$A$5</c:f>
              <c:strCache>
                <c:ptCount val="1"/>
                <c:pt idx="0">
                  <c:v>Učitelji</c:v>
                </c:pt>
              </c:strCache>
            </c:strRef>
          </c:cat>
          <c:val>
            <c:numRef>
              <c:f>List1!$C$2:$C$5</c:f>
              <c:numCache>
                <c:formatCode>General</c:formatCode>
                <c:ptCount val="4"/>
                <c:pt idx="0">
                  <c:v>20.6</c:v>
                </c:pt>
              </c:numCache>
            </c:numRef>
          </c:val>
          <c:extLst>
            <c:ext xmlns:c16="http://schemas.microsoft.com/office/drawing/2014/chart" uri="{C3380CC4-5D6E-409C-BE32-E72D297353CC}">
              <c16:uniqueId val="{00000001-B58A-47F0-BA57-70CFE7858AE5}"/>
            </c:ext>
          </c:extLst>
        </c:ser>
        <c:ser>
          <c:idx val="2"/>
          <c:order val="2"/>
          <c:tx>
            <c:strRef>
              <c:f>List1!$D$1</c:f>
              <c:strCache>
                <c:ptCount val="1"/>
                <c:pt idx="0">
                  <c:v>Više od 2 sata dnevno</c:v>
                </c:pt>
              </c:strCache>
            </c:strRef>
          </c:tx>
          <c:spPr>
            <a:solidFill>
              <a:schemeClr val="accent3"/>
            </a:solidFill>
            <a:ln>
              <a:noFill/>
            </a:ln>
            <a:effectLst/>
          </c:spPr>
          <c:invertIfNegative val="0"/>
          <c:cat>
            <c:strRef>
              <c:f>List1!$A$2:$A$5</c:f>
              <c:strCache>
                <c:ptCount val="1"/>
                <c:pt idx="0">
                  <c:v>Učitelji</c:v>
                </c:pt>
              </c:strCache>
            </c:strRef>
          </c:cat>
          <c:val>
            <c:numRef>
              <c:f>List1!$D$2:$D$5</c:f>
              <c:numCache>
                <c:formatCode>General</c:formatCode>
                <c:ptCount val="4"/>
                <c:pt idx="0">
                  <c:v>79.400000000000006</c:v>
                </c:pt>
              </c:numCache>
            </c:numRef>
          </c:val>
          <c:extLst>
            <c:ext xmlns:c16="http://schemas.microsoft.com/office/drawing/2014/chart" uri="{C3380CC4-5D6E-409C-BE32-E72D297353CC}">
              <c16:uniqueId val="{00000002-B58A-47F0-BA57-70CFE7858AE5}"/>
            </c:ext>
          </c:extLst>
        </c:ser>
        <c:dLbls>
          <c:showLegendKey val="0"/>
          <c:showVal val="0"/>
          <c:showCatName val="0"/>
          <c:showSerName val="0"/>
          <c:showPercent val="0"/>
          <c:showBubbleSize val="0"/>
        </c:dLbls>
        <c:gapWidth val="182"/>
        <c:axId val="2025844896"/>
        <c:axId val="2025869024"/>
      </c:barChart>
      <c:catAx>
        <c:axId val="202584489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500" b="0" i="0" u="none" strike="noStrike" kern="1200" baseline="0">
                <a:solidFill>
                  <a:schemeClr val="tx1">
                    <a:lumMod val="65000"/>
                    <a:lumOff val="35000"/>
                  </a:schemeClr>
                </a:solidFill>
                <a:latin typeface="+mn-lt"/>
                <a:ea typeface="+mn-ea"/>
                <a:cs typeface="+mn-cs"/>
              </a:defRPr>
            </a:pPr>
            <a:endParaRPr lang="sr-Latn-RS"/>
          </a:p>
        </c:txPr>
        <c:crossAx val="2025869024"/>
        <c:crosses val="autoZero"/>
        <c:auto val="1"/>
        <c:lblAlgn val="ctr"/>
        <c:lblOffset val="100"/>
        <c:noMultiLvlLbl val="0"/>
      </c:catAx>
      <c:valAx>
        <c:axId val="202586902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r-Latn-RS"/>
          </a:p>
        </c:txPr>
        <c:crossAx val="202584489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500" b="0" i="0" u="none" strike="noStrike" kern="1200" baseline="0">
              <a:solidFill>
                <a:schemeClr val="tx1">
                  <a:lumMod val="65000"/>
                  <a:lumOff val="35000"/>
                </a:schemeClr>
              </a:solidFill>
              <a:latin typeface="+mn-lt"/>
              <a:ea typeface="+mn-ea"/>
              <a:cs typeface="+mn-cs"/>
            </a:defRPr>
          </a:pPr>
          <a:endParaRPr lang="sr-Latn-RS"/>
        </a:p>
      </c:txPr>
    </c:legend>
    <c:plotVisOnly val="1"/>
    <c:dispBlanksAs val="gap"/>
    <c:showDLblsOverMax val="0"/>
  </c:chart>
  <c:spPr>
    <a:noFill/>
    <a:ln>
      <a:noFill/>
    </a:ln>
    <a:effectLst/>
  </c:spPr>
  <c:txPr>
    <a:bodyPr/>
    <a:lstStyle/>
    <a:p>
      <a:pPr>
        <a:defRPr/>
      </a:pPr>
      <a:endParaRPr lang="sr-Latn-R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r-H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hr-HR" dirty="0" smtClean="0"/>
              <a:t>Koliko</a:t>
            </a:r>
            <a:r>
              <a:rPr lang="hr-HR" baseline="0" dirty="0" smtClean="0"/>
              <a:t> Vaše dijete uči dnevno u nastavi na daljinu?</a:t>
            </a:r>
            <a:endParaRPr lang="hr-HR" dirty="0"/>
          </a:p>
        </c:rich>
      </c:tx>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sr-Latn-RS"/>
        </a:p>
      </c:txPr>
    </c:title>
    <c:autoTitleDeleted val="0"/>
    <c:plotArea>
      <c:layout/>
      <c:barChart>
        <c:barDir val="bar"/>
        <c:grouping val="clustered"/>
        <c:varyColors val="0"/>
        <c:ser>
          <c:idx val="0"/>
          <c:order val="0"/>
          <c:tx>
            <c:strRef>
              <c:f>List1!$B$1</c:f>
              <c:strCache>
                <c:ptCount val="1"/>
                <c:pt idx="0">
                  <c:v>Oko 1 sat dnevno</c:v>
                </c:pt>
              </c:strCache>
            </c:strRef>
          </c:tx>
          <c:spPr>
            <a:solidFill>
              <a:schemeClr val="accent1"/>
            </a:solidFill>
            <a:ln>
              <a:noFill/>
            </a:ln>
            <a:effectLst/>
          </c:spPr>
          <c:invertIfNegative val="0"/>
          <c:cat>
            <c:strRef>
              <c:f>List1!$A$2:$A$5</c:f>
              <c:strCache>
                <c:ptCount val="1"/>
                <c:pt idx="0">
                  <c:v>Roditelji</c:v>
                </c:pt>
              </c:strCache>
            </c:strRef>
          </c:cat>
          <c:val>
            <c:numRef>
              <c:f>List1!$B$2:$B$5</c:f>
              <c:numCache>
                <c:formatCode>General</c:formatCode>
                <c:ptCount val="4"/>
                <c:pt idx="0">
                  <c:v>7.2</c:v>
                </c:pt>
              </c:numCache>
            </c:numRef>
          </c:val>
          <c:extLst>
            <c:ext xmlns:c16="http://schemas.microsoft.com/office/drawing/2014/chart" uri="{C3380CC4-5D6E-409C-BE32-E72D297353CC}">
              <c16:uniqueId val="{00000000-4ACC-4075-8868-03214B79AB96}"/>
            </c:ext>
          </c:extLst>
        </c:ser>
        <c:ser>
          <c:idx val="1"/>
          <c:order val="1"/>
          <c:tx>
            <c:strRef>
              <c:f>List1!$C$1</c:f>
              <c:strCache>
                <c:ptCount val="1"/>
                <c:pt idx="0">
                  <c:v>2-3 sata dnevno</c:v>
                </c:pt>
              </c:strCache>
            </c:strRef>
          </c:tx>
          <c:spPr>
            <a:solidFill>
              <a:schemeClr val="accent2"/>
            </a:solidFill>
            <a:ln>
              <a:noFill/>
            </a:ln>
            <a:effectLst/>
          </c:spPr>
          <c:invertIfNegative val="0"/>
          <c:cat>
            <c:strRef>
              <c:f>List1!$A$2:$A$5</c:f>
              <c:strCache>
                <c:ptCount val="1"/>
                <c:pt idx="0">
                  <c:v>Roditelji</c:v>
                </c:pt>
              </c:strCache>
            </c:strRef>
          </c:cat>
          <c:val>
            <c:numRef>
              <c:f>List1!$C$2:$C$5</c:f>
              <c:numCache>
                <c:formatCode>General</c:formatCode>
                <c:ptCount val="4"/>
                <c:pt idx="0">
                  <c:v>46.8</c:v>
                </c:pt>
              </c:numCache>
            </c:numRef>
          </c:val>
          <c:extLst>
            <c:ext xmlns:c16="http://schemas.microsoft.com/office/drawing/2014/chart" uri="{C3380CC4-5D6E-409C-BE32-E72D297353CC}">
              <c16:uniqueId val="{00000001-4ACC-4075-8868-03214B79AB96}"/>
            </c:ext>
          </c:extLst>
        </c:ser>
        <c:ser>
          <c:idx val="2"/>
          <c:order val="2"/>
          <c:tx>
            <c:strRef>
              <c:f>List1!$D$1</c:f>
              <c:strCache>
                <c:ptCount val="1"/>
                <c:pt idx="0">
                  <c:v>Više od 3 sata dnevno</c:v>
                </c:pt>
              </c:strCache>
            </c:strRef>
          </c:tx>
          <c:spPr>
            <a:solidFill>
              <a:schemeClr val="accent3"/>
            </a:solidFill>
            <a:ln>
              <a:noFill/>
            </a:ln>
            <a:effectLst/>
          </c:spPr>
          <c:invertIfNegative val="0"/>
          <c:cat>
            <c:strRef>
              <c:f>List1!$A$2:$A$5</c:f>
              <c:strCache>
                <c:ptCount val="1"/>
                <c:pt idx="0">
                  <c:v>Roditelji</c:v>
                </c:pt>
              </c:strCache>
            </c:strRef>
          </c:cat>
          <c:val>
            <c:numRef>
              <c:f>List1!$D$2:$D$5</c:f>
              <c:numCache>
                <c:formatCode>General</c:formatCode>
                <c:ptCount val="4"/>
                <c:pt idx="0">
                  <c:v>45.9</c:v>
                </c:pt>
              </c:numCache>
            </c:numRef>
          </c:val>
          <c:extLst>
            <c:ext xmlns:c16="http://schemas.microsoft.com/office/drawing/2014/chart" uri="{C3380CC4-5D6E-409C-BE32-E72D297353CC}">
              <c16:uniqueId val="{00000002-4ACC-4075-8868-03214B79AB96}"/>
            </c:ext>
          </c:extLst>
        </c:ser>
        <c:dLbls>
          <c:showLegendKey val="0"/>
          <c:showVal val="0"/>
          <c:showCatName val="0"/>
          <c:showSerName val="0"/>
          <c:showPercent val="0"/>
          <c:showBubbleSize val="0"/>
        </c:dLbls>
        <c:gapWidth val="182"/>
        <c:axId val="2025852384"/>
        <c:axId val="2025847392"/>
      </c:barChart>
      <c:catAx>
        <c:axId val="202585238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500" b="0" i="0" u="none" strike="noStrike" kern="1200" baseline="0">
                <a:solidFill>
                  <a:schemeClr val="tx1">
                    <a:lumMod val="65000"/>
                    <a:lumOff val="35000"/>
                  </a:schemeClr>
                </a:solidFill>
                <a:latin typeface="+mn-lt"/>
                <a:ea typeface="+mn-ea"/>
                <a:cs typeface="+mn-cs"/>
              </a:defRPr>
            </a:pPr>
            <a:endParaRPr lang="sr-Latn-RS"/>
          </a:p>
        </c:txPr>
        <c:crossAx val="2025847392"/>
        <c:crosses val="autoZero"/>
        <c:auto val="1"/>
        <c:lblAlgn val="ctr"/>
        <c:lblOffset val="100"/>
        <c:noMultiLvlLbl val="0"/>
      </c:catAx>
      <c:valAx>
        <c:axId val="202584739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r-Latn-RS"/>
          </a:p>
        </c:txPr>
        <c:crossAx val="202585238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500" b="0" i="0" u="none" strike="noStrike" kern="1200" baseline="0">
              <a:solidFill>
                <a:schemeClr val="tx1">
                  <a:lumMod val="65000"/>
                  <a:lumOff val="35000"/>
                </a:schemeClr>
              </a:solidFill>
              <a:latin typeface="+mn-lt"/>
              <a:ea typeface="+mn-ea"/>
              <a:cs typeface="+mn-cs"/>
            </a:defRPr>
          </a:pPr>
          <a:endParaRPr lang="sr-Latn-RS"/>
        </a:p>
      </c:txPr>
    </c:legend>
    <c:plotVisOnly val="1"/>
    <c:dispBlanksAs val="gap"/>
    <c:showDLblsOverMax val="0"/>
  </c:chart>
  <c:spPr>
    <a:noFill/>
    <a:ln>
      <a:noFill/>
    </a:ln>
    <a:effectLst/>
  </c:spPr>
  <c:txPr>
    <a:bodyPr/>
    <a:lstStyle/>
    <a:p>
      <a:pPr>
        <a:defRPr/>
      </a:pPr>
      <a:endParaRPr lang="sr-Latn-R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r-H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b="1" dirty="0" err="1"/>
              <a:t>Učenici</a:t>
            </a:r>
            <a:endParaRPr lang="en-US" b="1" dirty="0"/>
          </a:p>
        </c:rich>
      </c:tx>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sr-Latn-R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List1!$B$1</c:f>
              <c:strCache>
                <c:ptCount val="1"/>
                <c:pt idx="0">
                  <c:v>Učenici</c:v>
                </c:pt>
              </c:strCache>
            </c:strRef>
          </c:tx>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82D4-461F-AD27-CDE2E436BAB4}"/>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82D4-461F-AD27-CDE2E436BAB4}"/>
              </c:ext>
            </c:extLst>
          </c:dPt>
          <c:dPt>
            <c:idx val="2"/>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5-82D4-461F-AD27-CDE2E436BAB4}"/>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7-82D4-461F-AD27-CDE2E436BAB4}"/>
              </c:ext>
            </c:extLst>
          </c:dPt>
          <c:dLbls>
            <c:spPr>
              <a:noFill/>
              <a:ln>
                <a:noFill/>
              </a:ln>
              <a:effectLst/>
            </c:spPr>
            <c:txPr>
              <a:bodyPr rot="0" spcFirstLastPara="1" vertOverflow="ellipsis" vert="horz" wrap="square" lIns="38100" tIns="19050" rIns="38100" bIns="19050" anchor="ctr" anchorCtr="1">
                <a:spAutoFit/>
              </a:bodyPr>
              <a:lstStyle/>
              <a:p>
                <a:pPr>
                  <a:defRPr sz="1500" b="0" i="0" u="none" strike="noStrike" kern="1200" baseline="0">
                    <a:solidFill>
                      <a:schemeClr val="tx1">
                        <a:lumMod val="75000"/>
                        <a:lumOff val="25000"/>
                      </a:schemeClr>
                    </a:solidFill>
                    <a:latin typeface="+mn-lt"/>
                    <a:ea typeface="+mn-ea"/>
                    <a:cs typeface="+mn-cs"/>
                  </a:defRPr>
                </a:pPr>
                <a:endParaRPr lang="sr-Latn-R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List1!$A$2:$A$5</c:f>
              <c:strCache>
                <c:ptCount val="4"/>
                <c:pt idx="0">
                  <c:v>Snalazim se sam</c:v>
                </c:pt>
                <c:pt idx="1">
                  <c:v>Roditelji mi povremeno pomažu</c:v>
                </c:pt>
                <c:pt idx="2">
                  <c:v>Roditelji mi često pomažu</c:v>
                </c:pt>
                <c:pt idx="3">
                  <c:v>Potrebna mi je svakodnevna pomoć</c:v>
                </c:pt>
              </c:strCache>
            </c:strRef>
          </c:cat>
          <c:val>
            <c:numRef>
              <c:f>List1!$B$2:$B$5</c:f>
              <c:numCache>
                <c:formatCode>General</c:formatCode>
                <c:ptCount val="4"/>
                <c:pt idx="0">
                  <c:v>42.6</c:v>
                </c:pt>
                <c:pt idx="1">
                  <c:v>49.5</c:v>
                </c:pt>
                <c:pt idx="2">
                  <c:v>6.9</c:v>
                </c:pt>
                <c:pt idx="3">
                  <c:v>1.2</c:v>
                </c:pt>
              </c:numCache>
            </c:numRef>
          </c:val>
          <c:extLst>
            <c:ext xmlns:c16="http://schemas.microsoft.com/office/drawing/2014/chart" uri="{C3380CC4-5D6E-409C-BE32-E72D297353CC}">
              <c16:uniqueId val="{00000000-F8A4-40F5-B6AC-4968BB092649}"/>
            </c:ext>
          </c:extLst>
        </c:ser>
        <c:dLbls>
          <c:showLegendKey val="0"/>
          <c:showVal val="0"/>
          <c:showCatName val="0"/>
          <c:showSerName val="0"/>
          <c:showPercent val="0"/>
          <c:showBubbleSize val="0"/>
          <c:showLeaderLines val="1"/>
        </c:dLbls>
      </c:pie3D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500" b="0" i="0" u="none" strike="noStrike" kern="1200" baseline="0">
              <a:solidFill>
                <a:schemeClr val="tx1">
                  <a:lumMod val="65000"/>
                  <a:lumOff val="35000"/>
                </a:schemeClr>
              </a:solidFill>
              <a:latin typeface="+mn-lt"/>
              <a:ea typeface="+mn-ea"/>
              <a:cs typeface="+mn-cs"/>
            </a:defRPr>
          </a:pPr>
          <a:endParaRPr lang="sr-Latn-RS"/>
        </a:p>
      </c:txPr>
    </c:legend>
    <c:plotVisOnly val="1"/>
    <c:dispBlanksAs val="gap"/>
    <c:showDLblsOverMax val="0"/>
  </c:chart>
  <c:spPr>
    <a:noFill/>
    <a:ln>
      <a:noFill/>
    </a:ln>
    <a:effectLst/>
  </c:spPr>
  <c:txPr>
    <a:bodyPr/>
    <a:lstStyle/>
    <a:p>
      <a:pPr>
        <a:defRPr/>
      </a:pPr>
      <a:endParaRPr lang="sr-Latn-R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r-H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b="1" dirty="0" err="1"/>
              <a:t>Roditelji</a:t>
            </a:r>
            <a:endParaRPr lang="en-US" b="1" dirty="0"/>
          </a:p>
        </c:rich>
      </c:tx>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sr-Latn-R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List1!$B$1</c:f>
              <c:strCache>
                <c:ptCount val="1"/>
                <c:pt idx="0">
                  <c:v>Roditelji</c:v>
                </c:pt>
              </c:strCache>
            </c:strRef>
          </c:tx>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82F1-41DB-8435-9084DF6C6EF0}"/>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82F1-41DB-8435-9084DF6C6EF0}"/>
              </c:ext>
            </c:extLst>
          </c:dPt>
          <c:dPt>
            <c:idx val="2"/>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5-82F1-41DB-8435-9084DF6C6EF0}"/>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7-82F1-41DB-8435-9084DF6C6EF0}"/>
              </c:ext>
            </c:extLst>
          </c:dPt>
          <c:dLbls>
            <c:spPr>
              <a:noFill/>
              <a:ln>
                <a:noFill/>
              </a:ln>
              <a:effectLst/>
            </c:spPr>
            <c:txPr>
              <a:bodyPr rot="0" spcFirstLastPara="1" vertOverflow="ellipsis" vert="horz" wrap="square" lIns="38100" tIns="19050" rIns="38100" bIns="19050" anchor="ctr" anchorCtr="1">
                <a:spAutoFit/>
              </a:bodyPr>
              <a:lstStyle/>
              <a:p>
                <a:pPr>
                  <a:defRPr sz="1500" b="0" i="0" u="none" strike="noStrike" kern="1200" baseline="0">
                    <a:solidFill>
                      <a:schemeClr val="tx1">
                        <a:lumMod val="75000"/>
                        <a:lumOff val="25000"/>
                      </a:schemeClr>
                    </a:solidFill>
                    <a:latin typeface="+mn-lt"/>
                    <a:ea typeface="+mn-ea"/>
                    <a:cs typeface="+mn-cs"/>
                  </a:defRPr>
                </a:pPr>
                <a:endParaRPr lang="sr-Latn-R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List1!$A$2:$A$5</c:f>
              <c:strCache>
                <c:ptCount val="4"/>
                <c:pt idx="0">
                  <c:v>Nikada, u potpunosti je samostalan</c:v>
                </c:pt>
                <c:pt idx="1">
                  <c:v>Ponekad</c:v>
                </c:pt>
                <c:pt idx="2">
                  <c:v>Često</c:v>
                </c:pt>
                <c:pt idx="3">
                  <c:v>Svaki dan</c:v>
                </c:pt>
              </c:strCache>
            </c:strRef>
          </c:cat>
          <c:val>
            <c:numRef>
              <c:f>List1!$B$2:$B$5</c:f>
              <c:numCache>
                <c:formatCode>General</c:formatCode>
                <c:ptCount val="4"/>
                <c:pt idx="0">
                  <c:v>10.6</c:v>
                </c:pt>
                <c:pt idx="1">
                  <c:v>45.1</c:v>
                </c:pt>
                <c:pt idx="2">
                  <c:v>18.600000000000001</c:v>
                </c:pt>
                <c:pt idx="3">
                  <c:v>1.2</c:v>
                </c:pt>
              </c:numCache>
            </c:numRef>
          </c:val>
          <c:extLst>
            <c:ext xmlns:c16="http://schemas.microsoft.com/office/drawing/2014/chart" uri="{C3380CC4-5D6E-409C-BE32-E72D297353CC}">
              <c16:uniqueId val="{00000000-E09D-40F1-819F-343A096DCA90}"/>
            </c:ext>
          </c:extLst>
        </c:ser>
        <c:dLbls>
          <c:showLegendKey val="0"/>
          <c:showVal val="0"/>
          <c:showCatName val="0"/>
          <c:showSerName val="0"/>
          <c:showPercent val="0"/>
          <c:showBubbleSize val="0"/>
          <c:showLeaderLines val="1"/>
        </c:dLbls>
      </c:pie3D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500" b="0" i="0" u="none" strike="noStrike" kern="1200" baseline="0">
              <a:solidFill>
                <a:schemeClr val="tx1">
                  <a:lumMod val="65000"/>
                  <a:lumOff val="35000"/>
                </a:schemeClr>
              </a:solidFill>
              <a:latin typeface="+mn-lt"/>
              <a:ea typeface="+mn-ea"/>
              <a:cs typeface="+mn-cs"/>
            </a:defRPr>
          </a:pPr>
          <a:endParaRPr lang="sr-Latn-RS"/>
        </a:p>
      </c:txPr>
    </c:legend>
    <c:plotVisOnly val="1"/>
    <c:dispBlanksAs val="gap"/>
    <c:showDLblsOverMax val="0"/>
  </c:chart>
  <c:spPr>
    <a:noFill/>
    <a:ln>
      <a:noFill/>
    </a:ln>
    <a:effectLst/>
  </c:spPr>
  <c:txPr>
    <a:bodyPr/>
    <a:lstStyle/>
    <a:p>
      <a:pPr>
        <a:defRPr/>
      </a:pPr>
      <a:endParaRPr lang="sr-Latn-R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r-HR"/>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sr-Latn-RS"/>
        </a:p>
      </c:txPr>
    </c:title>
    <c:autoTitleDeleted val="0"/>
    <c:plotArea>
      <c:layout/>
      <c:doughnutChart>
        <c:varyColors val="1"/>
        <c:ser>
          <c:idx val="0"/>
          <c:order val="0"/>
          <c:tx>
            <c:strRef>
              <c:f>List1!$B$1</c:f>
              <c:strCache>
                <c:ptCount val="1"/>
                <c:pt idx="0">
                  <c:v>Učitelji</c:v>
                </c:pt>
              </c:strCache>
            </c:strRef>
          </c:tx>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dLbls>
            <c:spPr>
              <a:solidFill>
                <a:schemeClr val="accent1">
                  <a:alpha val="99000"/>
                </a:schemeClr>
              </a:solidFill>
              <a:ln>
                <a:noFill/>
              </a:ln>
              <a:effectLst/>
            </c:spPr>
            <c:txPr>
              <a:bodyPr rot="0" spcFirstLastPara="1" vertOverflow="ellipsis" vert="horz" wrap="square" lIns="38100" tIns="19050" rIns="38100" bIns="19050" anchor="ctr" anchorCtr="1">
                <a:spAutoFit/>
              </a:bodyPr>
              <a:lstStyle/>
              <a:p>
                <a:pPr>
                  <a:defRPr sz="1500" b="0" i="0" u="none" strike="noStrike" kern="1200" baseline="0">
                    <a:solidFill>
                      <a:schemeClr val="tx1">
                        <a:lumMod val="75000"/>
                        <a:lumOff val="25000"/>
                      </a:schemeClr>
                    </a:solidFill>
                    <a:latin typeface="+mn-lt"/>
                    <a:ea typeface="+mn-ea"/>
                    <a:cs typeface="+mn-cs"/>
                  </a:defRPr>
                </a:pPr>
                <a:endParaRPr lang="sr-Latn-R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List1!$A$2:$A$5</c:f>
              <c:strCache>
                <c:ptCount val="3"/>
                <c:pt idx="0">
                  <c:v>Ne</c:v>
                </c:pt>
                <c:pt idx="1">
                  <c:v>Ponekad</c:v>
                </c:pt>
                <c:pt idx="2">
                  <c:v>Uvijek</c:v>
                </c:pt>
              </c:strCache>
            </c:strRef>
          </c:cat>
          <c:val>
            <c:numRef>
              <c:f>List1!$B$2:$B$5</c:f>
              <c:numCache>
                <c:formatCode>General</c:formatCode>
                <c:ptCount val="4"/>
                <c:pt idx="0">
                  <c:v>0</c:v>
                </c:pt>
                <c:pt idx="1">
                  <c:v>5.9</c:v>
                </c:pt>
                <c:pt idx="2">
                  <c:v>1.4</c:v>
                </c:pt>
              </c:numCache>
            </c:numRef>
          </c:val>
          <c:extLst>
            <c:ext xmlns:c16="http://schemas.microsoft.com/office/drawing/2014/chart" uri="{C3380CC4-5D6E-409C-BE32-E72D297353CC}">
              <c16:uniqueId val="{00000000-556B-419E-8300-FF13393A7AFD}"/>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legendEntry>
        <c:idx val="3"/>
        <c:delete val="1"/>
      </c:legendEntry>
      <c:layout/>
      <c:overlay val="0"/>
      <c:spPr>
        <a:noFill/>
        <a:ln>
          <a:noFill/>
        </a:ln>
        <a:effectLst/>
      </c:spPr>
      <c:txPr>
        <a:bodyPr rot="0" spcFirstLastPara="1" vertOverflow="ellipsis" vert="horz" wrap="square" anchor="ctr" anchorCtr="1"/>
        <a:lstStyle/>
        <a:p>
          <a:pPr>
            <a:defRPr sz="1500" b="0" i="0" u="none" strike="noStrike" kern="1200" baseline="0">
              <a:solidFill>
                <a:schemeClr val="tx1">
                  <a:lumMod val="65000"/>
                  <a:lumOff val="35000"/>
                </a:schemeClr>
              </a:solidFill>
              <a:latin typeface="+mn-lt"/>
              <a:ea typeface="+mn-ea"/>
              <a:cs typeface="+mn-cs"/>
            </a:defRPr>
          </a:pPr>
          <a:endParaRPr lang="sr-Latn-RS"/>
        </a:p>
      </c:txPr>
    </c:legend>
    <c:plotVisOnly val="1"/>
    <c:dispBlanksAs val="gap"/>
    <c:showDLblsOverMax val="0"/>
  </c:chart>
  <c:spPr>
    <a:noFill/>
    <a:ln>
      <a:noFill/>
    </a:ln>
    <a:effectLst/>
  </c:spPr>
  <c:txPr>
    <a:bodyPr/>
    <a:lstStyle/>
    <a:p>
      <a:pPr>
        <a:defRPr/>
      </a:pPr>
      <a:endParaRPr lang="sr-Latn-R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Naslovni slajd">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hr-HR" smtClean="0"/>
              <a:t>Uredite stil naslova matrice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r-HR" smtClean="0"/>
              <a:t>Kliknite da biste uredili stil podnaslova matrice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A67A8DF-8D5E-404C-8C1C-7978FAEFEB49}" type="datetimeFigureOut">
              <a:rPr lang="hr-HR" smtClean="0"/>
              <a:t>30.4.2020.</a:t>
            </a:fld>
            <a:endParaRPr lang="hr-HR"/>
          </a:p>
        </p:txBody>
      </p:sp>
      <p:sp>
        <p:nvSpPr>
          <p:cNvPr id="5" name="Footer Placeholder 4"/>
          <p:cNvSpPr>
            <a:spLocks noGrp="1"/>
          </p:cNvSpPr>
          <p:nvPr>
            <p:ph type="ftr" sz="quarter" idx="11"/>
          </p:nvPr>
        </p:nvSpPr>
        <p:spPr>
          <a:xfrm>
            <a:off x="2692397" y="5037663"/>
            <a:ext cx="5214635" cy="279400"/>
          </a:xfrm>
        </p:spPr>
        <p:txBody>
          <a:bodyPr/>
          <a:lstStyle/>
          <a:p>
            <a:endParaRPr lang="hr-HR"/>
          </a:p>
        </p:txBody>
      </p:sp>
      <p:sp>
        <p:nvSpPr>
          <p:cNvPr id="6" name="Slide Number Placeholder 5"/>
          <p:cNvSpPr>
            <a:spLocks noGrp="1"/>
          </p:cNvSpPr>
          <p:nvPr>
            <p:ph type="sldNum" sz="quarter" idx="12"/>
          </p:nvPr>
        </p:nvSpPr>
        <p:spPr>
          <a:xfrm>
            <a:off x="8956900" y="5037663"/>
            <a:ext cx="551167" cy="279400"/>
          </a:xfrm>
        </p:spPr>
        <p:txBody>
          <a:bodyPr/>
          <a:lstStyle/>
          <a:p>
            <a:fld id="{85CD1002-DBFD-4F9B-B8F8-797AF8F4083A}" type="slidenum">
              <a:rPr lang="hr-HR" smtClean="0"/>
              <a:t>‹#›</a:t>
            </a:fld>
            <a:endParaRPr lang="hr-HR"/>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746218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ska slika s opisom">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hr-HR" smtClean="0"/>
              <a:t>Uredite stil naslova matrice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r-HR" smtClean="0"/>
              <a:t>Kliknite ikonu da biste dodali  sliku</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smtClean="0"/>
              <a:t>Uredite stilove teksta matrice</a:t>
            </a:r>
          </a:p>
        </p:txBody>
      </p:sp>
      <p:sp>
        <p:nvSpPr>
          <p:cNvPr id="5" name="Date Placeholder 4"/>
          <p:cNvSpPr>
            <a:spLocks noGrp="1"/>
          </p:cNvSpPr>
          <p:nvPr>
            <p:ph type="dt" sz="half" idx="10"/>
          </p:nvPr>
        </p:nvSpPr>
        <p:spPr/>
        <p:txBody>
          <a:bodyPr/>
          <a:lstStyle/>
          <a:p>
            <a:fld id="{BA67A8DF-8D5E-404C-8C1C-7978FAEFEB49}" type="datetimeFigureOut">
              <a:rPr lang="hr-HR" smtClean="0"/>
              <a:t>30.4.2020.</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85CD1002-DBFD-4F9B-B8F8-797AF8F4083A}" type="slidenum">
              <a:rPr lang="hr-HR" smtClean="0"/>
              <a:t>‹#›</a:t>
            </a:fld>
            <a:endParaRPr lang="hr-HR"/>
          </a:p>
        </p:txBody>
      </p:sp>
    </p:spTree>
    <p:extLst>
      <p:ext uri="{BB962C8B-B14F-4D97-AF65-F5344CB8AC3E}">
        <p14:creationId xmlns:p14="http://schemas.microsoft.com/office/powerpoint/2010/main" val="16346710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Naslov i opis">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hr-HR" smtClean="0"/>
              <a:t>Uredite stil naslova matrice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r-HR" smtClean="0"/>
              <a:t>Uredite stilove teksta matrice</a:t>
            </a:r>
          </a:p>
        </p:txBody>
      </p:sp>
      <p:sp>
        <p:nvSpPr>
          <p:cNvPr id="4" name="Date Placeholder 3"/>
          <p:cNvSpPr>
            <a:spLocks noGrp="1"/>
          </p:cNvSpPr>
          <p:nvPr>
            <p:ph type="dt" sz="half" idx="10"/>
          </p:nvPr>
        </p:nvSpPr>
        <p:spPr/>
        <p:txBody>
          <a:bodyPr/>
          <a:lstStyle/>
          <a:p>
            <a:fld id="{BA67A8DF-8D5E-404C-8C1C-7978FAEFEB49}" type="datetimeFigureOut">
              <a:rPr lang="hr-HR" smtClean="0"/>
              <a:t>30.4.2020.</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85CD1002-DBFD-4F9B-B8F8-797AF8F4083A}" type="slidenum">
              <a:rPr lang="hr-HR" smtClean="0"/>
              <a:t>‹#›</a:t>
            </a:fld>
            <a:endParaRPr lang="hr-HR"/>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167983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 s opisom">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hr-HR" smtClean="0"/>
              <a:t>Uredite stil naslova matrice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hr-HR" smtClean="0"/>
              <a:t>Uredite stilove teksta matrice</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r-HR" smtClean="0"/>
              <a:t>Uredite stilove teksta matrice</a:t>
            </a:r>
          </a:p>
        </p:txBody>
      </p:sp>
      <p:sp>
        <p:nvSpPr>
          <p:cNvPr id="4" name="Date Placeholder 3"/>
          <p:cNvSpPr>
            <a:spLocks noGrp="1"/>
          </p:cNvSpPr>
          <p:nvPr>
            <p:ph type="dt" sz="half" idx="10"/>
          </p:nvPr>
        </p:nvSpPr>
        <p:spPr/>
        <p:txBody>
          <a:bodyPr/>
          <a:lstStyle/>
          <a:p>
            <a:fld id="{BA67A8DF-8D5E-404C-8C1C-7978FAEFEB49}" type="datetimeFigureOut">
              <a:rPr lang="hr-HR" smtClean="0"/>
              <a:t>30.4.2020.</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85CD1002-DBFD-4F9B-B8F8-797AF8F4083A}" type="slidenum">
              <a:rPr lang="hr-HR" smtClean="0"/>
              <a:t>‹#›</a:t>
            </a:fld>
            <a:endParaRPr lang="hr-HR"/>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478522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Kartica s nazivom">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hr-HR" smtClean="0"/>
              <a:t>Uredite stil naslova matrice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r-HR" smtClean="0"/>
              <a:t>Uredite stilove teksta matrice</a:t>
            </a:r>
          </a:p>
        </p:txBody>
      </p:sp>
      <p:sp>
        <p:nvSpPr>
          <p:cNvPr id="4" name="Date Placeholder 3"/>
          <p:cNvSpPr>
            <a:spLocks noGrp="1"/>
          </p:cNvSpPr>
          <p:nvPr>
            <p:ph type="dt" sz="half" idx="10"/>
          </p:nvPr>
        </p:nvSpPr>
        <p:spPr/>
        <p:txBody>
          <a:bodyPr/>
          <a:lstStyle/>
          <a:p>
            <a:fld id="{BA67A8DF-8D5E-404C-8C1C-7978FAEFEB49}" type="datetimeFigureOut">
              <a:rPr lang="hr-HR" smtClean="0"/>
              <a:t>30.4.2020.</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85CD1002-DBFD-4F9B-B8F8-797AF8F4083A}" type="slidenum">
              <a:rPr lang="hr-HR" smtClean="0"/>
              <a:t>‹#›</a:t>
            </a:fld>
            <a:endParaRPr lang="hr-HR"/>
          </a:p>
        </p:txBody>
      </p:sp>
    </p:spTree>
    <p:extLst>
      <p:ext uri="{BB962C8B-B14F-4D97-AF65-F5344CB8AC3E}">
        <p14:creationId xmlns:p14="http://schemas.microsoft.com/office/powerpoint/2010/main" val="39551249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Kartica s nazivom citata">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hr-HR" smtClean="0"/>
              <a:t>Uredite stil naslova matrice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r-HR" smtClean="0"/>
              <a:t>Uredite stilove teksta matrice</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r-HR" smtClean="0"/>
              <a:t>Uredite stilove teksta matrice</a:t>
            </a:r>
          </a:p>
        </p:txBody>
      </p:sp>
      <p:sp>
        <p:nvSpPr>
          <p:cNvPr id="4" name="Date Placeholder 3"/>
          <p:cNvSpPr>
            <a:spLocks noGrp="1"/>
          </p:cNvSpPr>
          <p:nvPr>
            <p:ph type="dt" sz="half" idx="10"/>
          </p:nvPr>
        </p:nvSpPr>
        <p:spPr/>
        <p:txBody>
          <a:bodyPr/>
          <a:lstStyle/>
          <a:p>
            <a:fld id="{BA67A8DF-8D5E-404C-8C1C-7978FAEFEB49}" type="datetimeFigureOut">
              <a:rPr lang="hr-HR" smtClean="0"/>
              <a:t>30.4.2020.</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85CD1002-DBFD-4F9B-B8F8-797AF8F4083A}" type="slidenum">
              <a:rPr lang="hr-HR" smtClean="0"/>
              <a:t>‹#›</a:t>
            </a:fld>
            <a:endParaRPr lang="hr-HR"/>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055764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ili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hr-HR" smtClean="0"/>
              <a:t>Uredite stil naslova matrice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r-HR" smtClean="0"/>
              <a:t>Uredite stilove teksta matrice</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r-HR" smtClean="0"/>
              <a:t>Uredite stilove teksta matrice</a:t>
            </a:r>
          </a:p>
        </p:txBody>
      </p:sp>
      <p:sp>
        <p:nvSpPr>
          <p:cNvPr id="4" name="Date Placeholder 3"/>
          <p:cNvSpPr>
            <a:spLocks noGrp="1"/>
          </p:cNvSpPr>
          <p:nvPr>
            <p:ph type="dt" sz="half" idx="10"/>
          </p:nvPr>
        </p:nvSpPr>
        <p:spPr/>
        <p:txBody>
          <a:bodyPr/>
          <a:lstStyle/>
          <a:p>
            <a:fld id="{BA67A8DF-8D5E-404C-8C1C-7978FAEFEB49}" type="datetimeFigureOut">
              <a:rPr lang="hr-HR" smtClean="0"/>
              <a:t>30.4.2020.</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85CD1002-DBFD-4F9B-B8F8-797AF8F4083A}" type="slidenum">
              <a:rPr lang="hr-HR" smtClean="0"/>
              <a:t>‹#›</a:t>
            </a:fld>
            <a:endParaRPr lang="hr-HR"/>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197098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Naslov i okomiti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hr-HR" smtClean="0"/>
              <a:t>Uredite stil naslova matrice</a:t>
            </a:r>
            <a:endParaRPr lang="en-US" dirty="0"/>
          </a:p>
        </p:txBody>
      </p:sp>
      <p:sp>
        <p:nvSpPr>
          <p:cNvPr id="3" name="Vertical Text Placeholder 2"/>
          <p:cNvSpPr>
            <a:spLocks noGrp="1"/>
          </p:cNvSpPr>
          <p:nvPr>
            <p:ph type="body" orient="vert" idx="1"/>
          </p:nvPr>
        </p:nvSpPr>
        <p:spPr/>
        <p:txBody>
          <a:bodyPr vert="eaVert" anchor="t"/>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dirty="0"/>
          </a:p>
        </p:txBody>
      </p:sp>
      <p:sp>
        <p:nvSpPr>
          <p:cNvPr id="4" name="Date Placeholder 3"/>
          <p:cNvSpPr>
            <a:spLocks noGrp="1"/>
          </p:cNvSpPr>
          <p:nvPr>
            <p:ph type="dt" sz="half" idx="10"/>
          </p:nvPr>
        </p:nvSpPr>
        <p:spPr/>
        <p:txBody>
          <a:bodyPr/>
          <a:lstStyle/>
          <a:p>
            <a:fld id="{BA67A8DF-8D5E-404C-8C1C-7978FAEFEB49}" type="datetimeFigureOut">
              <a:rPr lang="hr-HR" smtClean="0"/>
              <a:t>30.4.2020.</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85CD1002-DBFD-4F9B-B8F8-797AF8F4083A}" type="slidenum">
              <a:rPr lang="hr-HR" smtClean="0"/>
              <a:t>‹#›</a:t>
            </a:fld>
            <a:endParaRPr lang="hr-H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080633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Okomiti naslov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hr-HR" smtClean="0"/>
              <a:t>Uredite stil naslova matrice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dirty="0"/>
          </a:p>
        </p:txBody>
      </p:sp>
      <p:sp>
        <p:nvSpPr>
          <p:cNvPr id="4" name="Date Placeholder 3"/>
          <p:cNvSpPr>
            <a:spLocks noGrp="1"/>
          </p:cNvSpPr>
          <p:nvPr>
            <p:ph type="dt" sz="half" idx="10"/>
          </p:nvPr>
        </p:nvSpPr>
        <p:spPr/>
        <p:txBody>
          <a:bodyPr/>
          <a:lstStyle/>
          <a:p>
            <a:fld id="{BA67A8DF-8D5E-404C-8C1C-7978FAEFEB49}" type="datetimeFigureOut">
              <a:rPr lang="hr-HR" smtClean="0"/>
              <a:t>30.4.2020.</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85CD1002-DBFD-4F9B-B8F8-797AF8F4083A}" type="slidenum">
              <a:rPr lang="hr-HR" smtClean="0"/>
              <a:t>‹#›</a:t>
            </a:fld>
            <a:endParaRPr lang="hr-HR"/>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148536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 sadržaj">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hr-HR" smtClean="0"/>
              <a:t>Uredite stil naslova matrice</a:t>
            </a:r>
            <a:endParaRPr lang="en-US" dirty="0"/>
          </a:p>
        </p:txBody>
      </p:sp>
      <p:sp>
        <p:nvSpPr>
          <p:cNvPr id="3" name="Content Placeholder 2"/>
          <p:cNvSpPr>
            <a:spLocks noGrp="1"/>
          </p:cNvSpPr>
          <p:nvPr>
            <p:ph idx="1"/>
          </p:nvPr>
        </p:nvSpPr>
        <p:spPr/>
        <p:txBody>
          <a:body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dirty="0"/>
          </a:p>
        </p:txBody>
      </p:sp>
      <p:sp>
        <p:nvSpPr>
          <p:cNvPr id="4" name="Date Placeholder 3"/>
          <p:cNvSpPr>
            <a:spLocks noGrp="1"/>
          </p:cNvSpPr>
          <p:nvPr>
            <p:ph type="dt" sz="half" idx="10"/>
          </p:nvPr>
        </p:nvSpPr>
        <p:spPr/>
        <p:txBody>
          <a:bodyPr/>
          <a:lstStyle/>
          <a:p>
            <a:fld id="{BA67A8DF-8D5E-404C-8C1C-7978FAEFEB49}" type="datetimeFigureOut">
              <a:rPr lang="hr-HR" smtClean="0"/>
              <a:t>30.4.2020.</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85CD1002-DBFD-4F9B-B8F8-797AF8F4083A}" type="slidenum">
              <a:rPr lang="hr-HR" smtClean="0"/>
              <a:t>‹#›</a:t>
            </a:fld>
            <a:endParaRPr lang="hr-HR"/>
          </a:p>
        </p:txBody>
      </p:sp>
    </p:spTree>
    <p:extLst>
      <p:ext uri="{BB962C8B-B14F-4D97-AF65-F5344CB8AC3E}">
        <p14:creationId xmlns:p14="http://schemas.microsoft.com/office/powerpoint/2010/main" val="4911843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aglavlje sekcije">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hr-HR" smtClean="0"/>
              <a:t>Uredite stil naslova matrice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r-HR" smtClean="0"/>
              <a:t>Uredite stilove teksta matrice</a:t>
            </a:r>
          </a:p>
        </p:txBody>
      </p:sp>
      <p:sp>
        <p:nvSpPr>
          <p:cNvPr id="4" name="Date Placeholder 3"/>
          <p:cNvSpPr>
            <a:spLocks noGrp="1"/>
          </p:cNvSpPr>
          <p:nvPr>
            <p:ph type="dt" sz="half" idx="10"/>
          </p:nvPr>
        </p:nvSpPr>
        <p:spPr/>
        <p:txBody>
          <a:bodyPr/>
          <a:lstStyle/>
          <a:p>
            <a:fld id="{BA67A8DF-8D5E-404C-8C1C-7978FAEFEB49}" type="datetimeFigureOut">
              <a:rPr lang="hr-HR" smtClean="0"/>
              <a:t>30.4.2020.</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85CD1002-DBFD-4F9B-B8F8-797AF8F4083A}" type="slidenum">
              <a:rPr lang="hr-HR" smtClean="0"/>
              <a:t>‹#›</a:t>
            </a:fld>
            <a:endParaRPr lang="hr-HR"/>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799582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sadržaja">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hr-HR" smtClean="0"/>
              <a:t>Uredite stil naslova matrice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dirty="0"/>
          </a:p>
        </p:txBody>
      </p:sp>
      <p:sp>
        <p:nvSpPr>
          <p:cNvPr id="5" name="Date Placeholder 4"/>
          <p:cNvSpPr>
            <a:spLocks noGrp="1"/>
          </p:cNvSpPr>
          <p:nvPr>
            <p:ph type="dt" sz="half" idx="10"/>
          </p:nvPr>
        </p:nvSpPr>
        <p:spPr/>
        <p:txBody>
          <a:bodyPr/>
          <a:lstStyle/>
          <a:p>
            <a:fld id="{BA67A8DF-8D5E-404C-8C1C-7978FAEFEB49}" type="datetimeFigureOut">
              <a:rPr lang="hr-HR" smtClean="0"/>
              <a:t>30.4.2020.</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85CD1002-DBFD-4F9B-B8F8-797AF8F4083A}" type="slidenum">
              <a:rPr lang="hr-HR" smtClean="0"/>
              <a:t>‹#›</a:t>
            </a:fld>
            <a:endParaRPr lang="hr-HR"/>
          </a:p>
        </p:txBody>
      </p:sp>
    </p:spTree>
    <p:extLst>
      <p:ext uri="{BB962C8B-B14F-4D97-AF65-F5344CB8AC3E}">
        <p14:creationId xmlns:p14="http://schemas.microsoft.com/office/powerpoint/2010/main" val="34521572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Usporedb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hr-HR" smtClean="0"/>
              <a:t>Uredite stil naslova matrice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smtClean="0"/>
              <a:t>Uredite stilove teksta matrice</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smtClean="0"/>
              <a:t>Uredite stilove teksta matrice</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dirty="0"/>
          </a:p>
        </p:txBody>
      </p:sp>
      <p:sp>
        <p:nvSpPr>
          <p:cNvPr id="7" name="Date Placeholder 6"/>
          <p:cNvSpPr>
            <a:spLocks noGrp="1"/>
          </p:cNvSpPr>
          <p:nvPr>
            <p:ph type="dt" sz="half" idx="10"/>
          </p:nvPr>
        </p:nvSpPr>
        <p:spPr/>
        <p:txBody>
          <a:bodyPr/>
          <a:lstStyle/>
          <a:p>
            <a:fld id="{BA67A8DF-8D5E-404C-8C1C-7978FAEFEB49}" type="datetimeFigureOut">
              <a:rPr lang="hr-HR" smtClean="0"/>
              <a:t>30.4.2020.</a:t>
            </a:fld>
            <a:endParaRPr lang="hr-HR"/>
          </a:p>
        </p:txBody>
      </p:sp>
      <p:sp>
        <p:nvSpPr>
          <p:cNvPr id="8" name="Footer Placeholder 7"/>
          <p:cNvSpPr>
            <a:spLocks noGrp="1"/>
          </p:cNvSpPr>
          <p:nvPr>
            <p:ph type="ftr" sz="quarter" idx="11"/>
          </p:nvPr>
        </p:nvSpPr>
        <p:spPr/>
        <p:txBody>
          <a:bodyPr/>
          <a:lstStyle/>
          <a:p>
            <a:endParaRPr lang="hr-HR"/>
          </a:p>
        </p:txBody>
      </p:sp>
      <p:sp>
        <p:nvSpPr>
          <p:cNvPr id="9" name="Slide Number Placeholder 8"/>
          <p:cNvSpPr>
            <a:spLocks noGrp="1"/>
          </p:cNvSpPr>
          <p:nvPr>
            <p:ph type="sldNum" sz="quarter" idx="12"/>
          </p:nvPr>
        </p:nvSpPr>
        <p:spPr/>
        <p:txBody>
          <a:bodyPr/>
          <a:lstStyle/>
          <a:p>
            <a:fld id="{85CD1002-DBFD-4F9B-B8F8-797AF8F4083A}" type="slidenum">
              <a:rPr lang="hr-HR" smtClean="0"/>
              <a:t>‹#›</a:t>
            </a:fld>
            <a:endParaRPr lang="hr-HR"/>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339331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smtClean="0"/>
              <a:t>Uredite stil naslova matrice</a:t>
            </a:r>
            <a:endParaRPr lang="en-US" dirty="0"/>
          </a:p>
        </p:txBody>
      </p:sp>
      <p:sp>
        <p:nvSpPr>
          <p:cNvPr id="3" name="Date Placeholder 2"/>
          <p:cNvSpPr>
            <a:spLocks noGrp="1"/>
          </p:cNvSpPr>
          <p:nvPr>
            <p:ph type="dt" sz="half" idx="10"/>
          </p:nvPr>
        </p:nvSpPr>
        <p:spPr/>
        <p:txBody>
          <a:bodyPr/>
          <a:lstStyle/>
          <a:p>
            <a:fld id="{BA67A8DF-8D5E-404C-8C1C-7978FAEFEB49}" type="datetimeFigureOut">
              <a:rPr lang="hr-HR" smtClean="0"/>
              <a:t>30.4.2020.</a:t>
            </a:fld>
            <a:endParaRPr lang="hr-HR"/>
          </a:p>
        </p:txBody>
      </p:sp>
      <p:sp>
        <p:nvSpPr>
          <p:cNvPr id="4" name="Footer Placeholder 3"/>
          <p:cNvSpPr>
            <a:spLocks noGrp="1"/>
          </p:cNvSpPr>
          <p:nvPr>
            <p:ph type="ftr" sz="quarter" idx="11"/>
          </p:nvPr>
        </p:nvSpPr>
        <p:spPr/>
        <p:txBody>
          <a:bodyPr/>
          <a:lstStyle/>
          <a:p>
            <a:endParaRPr lang="hr-HR"/>
          </a:p>
        </p:txBody>
      </p:sp>
      <p:sp>
        <p:nvSpPr>
          <p:cNvPr id="5" name="Slide Number Placeholder 4"/>
          <p:cNvSpPr>
            <a:spLocks noGrp="1"/>
          </p:cNvSpPr>
          <p:nvPr>
            <p:ph type="sldNum" sz="quarter" idx="12"/>
          </p:nvPr>
        </p:nvSpPr>
        <p:spPr/>
        <p:txBody>
          <a:bodyPr/>
          <a:lstStyle/>
          <a:p>
            <a:fld id="{85CD1002-DBFD-4F9B-B8F8-797AF8F4083A}" type="slidenum">
              <a:rPr lang="hr-HR" smtClean="0"/>
              <a:t>‹#›</a:t>
            </a:fld>
            <a:endParaRPr lang="hr-H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129959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n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67A8DF-8D5E-404C-8C1C-7978FAEFEB49}" type="datetimeFigureOut">
              <a:rPr lang="hr-HR" smtClean="0"/>
              <a:t>30.4.2020.</a:t>
            </a:fld>
            <a:endParaRPr lang="hr-HR"/>
          </a:p>
        </p:txBody>
      </p:sp>
      <p:sp>
        <p:nvSpPr>
          <p:cNvPr id="3" name="Footer Placeholder 2"/>
          <p:cNvSpPr>
            <a:spLocks noGrp="1"/>
          </p:cNvSpPr>
          <p:nvPr>
            <p:ph type="ftr" sz="quarter" idx="11"/>
          </p:nvPr>
        </p:nvSpPr>
        <p:spPr/>
        <p:txBody>
          <a:bodyPr/>
          <a:lstStyle/>
          <a:p>
            <a:endParaRPr lang="hr-HR"/>
          </a:p>
        </p:txBody>
      </p:sp>
      <p:sp>
        <p:nvSpPr>
          <p:cNvPr id="4" name="Slide Number Placeholder 3"/>
          <p:cNvSpPr>
            <a:spLocks noGrp="1"/>
          </p:cNvSpPr>
          <p:nvPr>
            <p:ph type="sldNum" sz="quarter" idx="12"/>
          </p:nvPr>
        </p:nvSpPr>
        <p:spPr/>
        <p:txBody>
          <a:bodyPr/>
          <a:lstStyle/>
          <a:p>
            <a:fld id="{85CD1002-DBFD-4F9B-B8F8-797AF8F4083A}" type="slidenum">
              <a:rPr lang="hr-HR" smtClean="0"/>
              <a:t>‹#›</a:t>
            </a:fld>
            <a:endParaRPr lang="hr-HR"/>
          </a:p>
        </p:txBody>
      </p:sp>
    </p:spTree>
    <p:extLst>
      <p:ext uri="{BB962C8B-B14F-4D97-AF65-F5344CB8AC3E}">
        <p14:creationId xmlns:p14="http://schemas.microsoft.com/office/powerpoint/2010/main" val="13219641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Sadržaj s opisom">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hr-HR" smtClean="0"/>
              <a:t>Uredite stil naslova matrice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smtClean="0"/>
              <a:t>Uredite stilove teksta matrice</a:t>
            </a:r>
          </a:p>
        </p:txBody>
      </p:sp>
      <p:sp>
        <p:nvSpPr>
          <p:cNvPr id="5" name="Date Placeholder 4"/>
          <p:cNvSpPr>
            <a:spLocks noGrp="1"/>
          </p:cNvSpPr>
          <p:nvPr>
            <p:ph type="dt" sz="half" idx="10"/>
          </p:nvPr>
        </p:nvSpPr>
        <p:spPr/>
        <p:txBody>
          <a:bodyPr/>
          <a:lstStyle/>
          <a:p>
            <a:fld id="{BA67A8DF-8D5E-404C-8C1C-7978FAEFEB49}" type="datetimeFigureOut">
              <a:rPr lang="hr-HR" smtClean="0"/>
              <a:t>30.4.2020.</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85CD1002-DBFD-4F9B-B8F8-797AF8F4083A}" type="slidenum">
              <a:rPr lang="hr-HR" smtClean="0"/>
              <a:t>‹#›</a:t>
            </a:fld>
            <a:endParaRPr lang="hr-HR"/>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571299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Slika s opisom">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hr-HR" smtClean="0"/>
              <a:t>Uredite stil naslova matrice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r-HR" smtClean="0"/>
              <a:t>Kliknite ikonu da biste dodali  sliku</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smtClean="0"/>
              <a:t>Uredite stilove teksta matrice</a:t>
            </a:r>
          </a:p>
        </p:txBody>
      </p:sp>
      <p:sp>
        <p:nvSpPr>
          <p:cNvPr id="5" name="Date Placeholder 4"/>
          <p:cNvSpPr>
            <a:spLocks noGrp="1"/>
          </p:cNvSpPr>
          <p:nvPr>
            <p:ph type="dt" sz="half" idx="10"/>
          </p:nvPr>
        </p:nvSpPr>
        <p:spPr/>
        <p:txBody>
          <a:bodyPr/>
          <a:lstStyle/>
          <a:p>
            <a:fld id="{BA67A8DF-8D5E-404C-8C1C-7978FAEFEB49}" type="datetimeFigureOut">
              <a:rPr lang="hr-HR" smtClean="0"/>
              <a:t>30.4.2020.</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85CD1002-DBFD-4F9B-B8F8-797AF8F4083A}" type="slidenum">
              <a:rPr lang="hr-HR" smtClean="0"/>
              <a:t>‹#›</a:t>
            </a:fld>
            <a:endParaRPr lang="hr-HR"/>
          </a:p>
        </p:txBody>
      </p:sp>
    </p:spTree>
    <p:extLst>
      <p:ext uri="{BB962C8B-B14F-4D97-AF65-F5344CB8AC3E}">
        <p14:creationId xmlns:p14="http://schemas.microsoft.com/office/powerpoint/2010/main" val="26396080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hr-HR" smtClean="0"/>
              <a:t>Uredite stil naslova matrice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A67A8DF-8D5E-404C-8C1C-7978FAEFEB49}" type="datetimeFigureOut">
              <a:rPr lang="hr-HR" smtClean="0"/>
              <a:t>30.4.2020.</a:t>
            </a:fld>
            <a:endParaRPr lang="hr-HR"/>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hr-HR"/>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5CD1002-DBFD-4F9B-B8F8-797AF8F4083A}" type="slidenum">
              <a:rPr lang="hr-HR" smtClean="0"/>
              <a:t>‹#›</a:t>
            </a:fld>
            <a:endParaRPr lang="hr-HR"/>
          </a:p>
        </p:txBody>
      </p:sp>
    </p:spTree>
    <p:extLst>
      <p:ext uri="{BB962C8B-B14F-4D97-AF65-F5344CB8AC3E}">
        <p14:creationId xmlns:p14="http://schemas.microsoft.com/office/powerpoint/2010/main" val="13752602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chart" Target="../charts/chart11.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5.xml"/><Relationship Id="rId4" Type="http://schemas.openxmlformats.org/officeDocument/2006/relationships/chart" Target="../charts/chart3.xml"/></Relationships>
</file>

<file path=ppt/slides/_rels/slide4.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ctrTitle"/>
          </p:nvPr>
        </p:nvSpPr>
        <p:spPr>
          <a:xfrm>
            <a:off x="2692398" y="1563329"/>
            <a:ext cx="6997292" cy="2993923"/>
          </a:xfrm>
        </p:spPr>
        <p:txBody>
          <a:bodyPr/>
          <a:lstStyle/>
          <a:p>
            <a:r>
              <a:rPr lang="hr-HR" dirty="0" smtClean="0"/>
              <a:t>Rezultati ankete o nastavi na daljinu za učitelje, učenike i roditelje</a:t>
            </a:r>
            <a:endParaRPr lang="hr-HR" dirty="0"/>
          </a:p>
        </p:txBody>
      </p:sp>
      <p:sp>
        <p:nvSpPr>
          <p:cNvPr id="3" name="Podnaslov 2"/>
          <p:cNvSpPr>
            <a:spLocks noGrp="1"/>
          </p:cNvSpPr>
          <p:nvPr>
            <p:ph type="subTitle" idx="1"/>
          </p:nvPr>
        </p:nvSpPr>
        <p:spPr>
          <a:xfrm>
            <a:off x="2692398" y="4557252"/>
            <a:ext cx="6815669" cy="840657"/>
          </a:xfrm>
        </p:spPr>
        <p:txBody>
          <a:bodyPr>
            <a:normAutofit lnSpcReduction="10000"/>
          </a:bodyPr>
          <a:lstStyle/>
          <a:p>
            <a:r>
              <a:rPr lang="hr-HR" dirty="0" smtClean="0"/>
              <a:t>Katarina </a:t>
            </a:r>
            <a:r>
              <a:rPr lang="hr-HR" dirty="0" err="1" smtClean="0"/>
              <a:t>Ćušković</a:t>
            </a:r>
            <a:r>
              <a:rPr lang="hr-HR" dirty="0" smtClean="0"/>
              <a:t>, pedagog</a:t>
            </a:r>
          </a:p>
          <a:p>
            <a:r>
              <a:rPr lang="hr-HR" dirty="0" smtClean="0"/>
              <a:t>OŠ „Antun Matija </a:t>
            </a:r>
            <a:r>
              <a:rPr lang="hr-HR" dirty="0" err="1" smtClean="0"/>
              <a:t>Reljković</a:t>
            </a:r>
            <a:r>
              <a:rPr lang="hr-HR" dirty="0" smtClean="0"/>
              <a:t>” </a:t>
            </a:r>
            <a:r>
              <a:rPr lang="hr-HR" dirty="0" err="1" smtClean="0"/>
              <a:t>Bebrina</a:t>
            </a:r>
            <a:endParaRPr lang="hr-HR" dirty="0"/>
          </a:p>
        </p:txBody>
      </p:sp>
    </p:spTree>
    <p:extLst>
      <p:ext uri="{BB962C8B-B14F-4D97-AF65-F5344CB8AC3E}">
        <p14:creationId xmlns:p14="http://schemas.microsoft.com/office/powerpoint/2010/main" val="16954291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a:bodyPr>
          <a:lstStyle/>
          <a:p>
            <a:pPr algn="l"/>
            <a:r>
              <a:rPr lang="hr-HR" sz="2000" dirty="0" smtClean="0"/>
              <a:t>1. Smatrate li da učitelji kvalitetno provode nastavu u ovom obliku?</a:t>
            </a:r>
            <a:br>
              <a:rPr lang="hr-HR" sz="2000" dirty="0" smtClean="0"/>
            </a:br>
            <a:r>
              <a:rPr lang="hr-HR" sz="2000" dirty="0" smtClean="0"/>
              <a:t>2. Misliš li da bi ovakav način učenja bio dobar za stalno?</a:t>
            </a:r>
            <a:endParaRPr lang="hr-HR" sz="2000" dirty="0"/>
          </a:p>
        </p:txBody>
      </p:sp>
      <p:graphicFrame>
        <p:nvGraphicFramePr>
          <p:cNvPr id="7" name="Rezervirano mjesto sadržaja 6"/>
          <p:cNvGraphicFramePr>
            <a:graphicFrameLocks noGrp="1"/>
          </p:cNvGraphicFramePr>
          <p:nvPr>
            <p:ph sz="half" idx="1"/>
            <p:extLst>
              <p:ext uri="{D42A27DB-BD31-4B8C-83A1-F6EECF244321}">
                <p14:modId xmlns:p14="http://schemas.microsoft.com/office/powerpoint/2010/main" val="287511061"/>
              </p:ext>
            </p:extLst>
          </p:nvPr>
        </p:nvGraphicFramePr>
        <p:xfrm>
          <a:off x="1295402" y="2286000"/>
          <a:ext cx="4721223" cy="358457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Rezervirano mjesto sadržaja 9"/>
          <p:cNvGraphicFramePr>
            <a:graphicFrameLocks noGrp="1"/>
          </p:cNvGraphicFramePr>
          <p:nvPr>
            <p:ph sz="half" idx="2"/>
            <p:extLst>
              <p:ext uri="{D42A27DB-BD31-4B8C-83A1-F6EECF244321}">
                <p14:modId xmlns:p14="http://schemas.microsoft.com/office/powerpoint/2010/main" val="884010347"/>
              </p:ext>
            </p:extLst>
          </p:nvPr>
        </p:nvGraphicFramePr>
        <p:xfrm>
          <a:off x="6181725" y="2286000"/>
          <a:ext cx="4714873" cy="358457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772418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1295402" y="770022"/>
            <a:ext cx="9601196" cy="625641"/>
          </a:xfrm>
        </p:spPr>
        <p:txBody>
          <a:bodyPr>
            <a:normAutofit/>
          </a:bodyPr>
          <a:lstStyle/>
          <a:p>
            <a:r>
              <a:rPr lang="hr-HR" sz="2400" dirty="0" smtClean="0"/>
              <a:t>Koje promjene biste uveli u nastavi na daljinu?</a:t>
            </a:r>
            <a:endParaRPr lang="hr-HR" sz="2400" dirty="0"/>
          </a:p>
        </p:txBody>
      </p:sp>
      <p:sp>
        <p:nvSpPr>
          <p:cNvPr id="3" name="Rezervirano mjesto sadržaja 2"/>
          <p:cNvSpPr>
            <a:spLocks noGrp="1"/>
          </p:cNvSpPr>
          <p:nvPr>
            <p:ph idx="1"/>
          </p:nvPr>
        </p:nvSpPr>
        <p:spPr>
          <a:xfrm>
            <a:off x="1295401" y="1395663"/>
            <a:ext cx="9601196" cy="4652211"/>
          </a:xfrm>
        </p:spPr>
        <p:txBody>
          <a:bodyPr>
            <a:normAutofit/>
          </a:bodyPr>
          <a:lstStyle/>
          <a:p>
            <a:pPr marL="0" indent="0">
              <a:buNone/>
            </a:pPr>
            <a:r>
              <a:rPr lang="hr-HR" dirty="0" smtClean="0"/>
              <a:t>UČITELJI: </a:t>
            </a:r>
            <a:r>
              <a:rPr lang="hr-HR" sz="2000" dirty="0" smtClean="0"/>
              <a:t>dodatno usavršavanje u digitalnim alatima, manja opterećenost roditelja, odrediti vrijeme u kojem učenici šalju zadatke, da učenici u virtualnoj učionici budu po rasporedu u realnom vremenu, manje predmeta po danu, chat za komunikaciju, veća autonomija u radu, da svi učenici imaju jednake uvjete</a:t>
            </a:r>
          </a:p>
          <a:p>
            <a:pPr marL="0" indent="0">
              <a:buNone/>
            </a:pPr>
            <a:r>
              <a:rPr lang="hr-HR" dirty="0" smtClean="0"/>
              <a:t>UČENICI: </a:t>
            </a:r>
            <a:r>
              <a:rPr lang="hr-HR" sz="2000" dirty="0" smtClean="0"/>
              <a:t>da učitelji teže nastavne jedinice opširnije objasne, manje zadaće, više video uradaka, da pričamo s učiteljima na video poziv, prezentacije na kojima se objašnjava gradivo, duži rokovi za slanje zadataka, kad bi raspored bio drugačiji, da ne koristimo knjige, da idemo u školu s maskama, rukavicama i u odijelima, jasnije upute učitelja</a:t>
            </a:r>
          </a:p>
          <a:p>
            <a:pPr marL="0" indent="0">
              <a:buNone/>
            </a:pPr>
            <a:r>
              <a:rPr lang="hr-HR" dirty="0" smtClean="0"/>
              <a:t>RODITELJI: </a:t>
            </a:r>
            <a:r>
              <a:rPr lang="hr-HR" sz="2000" dirty="0" smtClean="0"/>
              <a:t>da nastavnici objave video o pojedinoj nastavnoj jedinici, manje zadaće i više objašnjenja, jednostavniji zadatci bez puno poveznica koje se često ne mogu otvoriti, da se jasno napiše što je najvažnije postići u pojedinoj jedinici, povratna informacija učitelja je li primio zadatke, manje vremena koje djeca provode pred računalo, više interakcije učitelj dijete, uvesti najbitnije natuknice,  </a:t>
            </a:r>
            <a:endParaRPr lang="hr-HR" dirty="0"/>
          </a:p>
        </p:txBody>
      </p:sp>
    </p:spTree>
    <p:extLst>
      <p:ext uri="{BB962C8B-B14F-4D97-AF65-F5344CB8AC3E}">
        <p14:creationId xmlns:p14="http://schemas.microsoft.com/office/powerpoint/2010/main" val="16755861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1295402" y="982132"/>
            <a:ext cx="9601196" cy="654163"/>
          </a:xfrm>
        </p:spPr>
        <p:txBody>
          <a:bodyPr>
            <a:normAutofit/>
          </a:bodyPr>
          <a:lstStyle/>
          <a:p>
            <a:r>
              <a:rPr lang="hr-HR" sz="2400" dirty="0" smtClean="0"/>
              <a:t>ZAKLJUČCI</a:t>
            </a:r>
            <a:endParaRPr lang="hr-HR" sz="2400" dirty="0"/>
          </a:p>
        </p:txBody>
      </p:sp>
      <p:sp>
        <p:nvSpPr>
          <p:cNvPr id="3" name="Rezervirano mjesto sadržaja 2"/>
          <p:cNvSpPr>
            <a:spLocks noGrp="1"/>
          </p:cNvSpPr>
          <p:nvPr>
            <p:ph idx="1"/>
          </p:nvPr>
        </p:nvSpPr>
        <p:spPr>
          <a:xfrm>
            <a:off x="1295401" y="1636295"/>
            <a:ext cx="9601196" cy="4239573"/>
          </a:xfrm>
        </p:spPr>
        <p:txBody>
          <a:bodyPr>
            <a:normAutofit/>
          </a:bodyPr>
          <a:lstStyle/>
          <a:p>
            <a:r>
              <a:rPr lang="hr-HR" sz="2000" dirty="0" smtClean="0"/>
              <a:t>Većina učitelja, učenika i roditelja smatra da se nastava na daljinu provodi uspješno s obzirom na okolnosti</a:t>
            </a:r>
          </a:p>
          <a:p>
            <a:r>
              <a:rPr lang="hr-HR" sz="2000" dirty="0" smtClean="0"/>
              <a:t>Učitelji bi voljeli odrediti točnija pravila za slanje zadataka, te da imaju više edukacije iz područja digitalnih alata</a:t>
            </a:r>
          </a:p>
          <a:p>
            <a:r>
              <a:rPr lang="hr-HR" sz="2000" dirty="0" smtClean="0"/>
              <a:t>Učenici i roditelji ističu da su video uradci u kojima učitelji objašnjavaju nastavne jedinice iznimno bitni i korisni, voljeli bi da su rokovi za slanje zadataka duži</a:t>
            </a:r>
          </a:p>
          <a:p>
            <a:r>
              <a:rPr lang="hr-HR" sz="2000" dirty="0" smtClean="0"/>
              <a:t>Roditelji ističu da ovakav način rada njih dodatno opterećuje, posebno ako imaju više djece koja pohađaju nastavu ili ukoliko nisu dovoljno kompetentni iz pojedinih predmeta</a:t>
            </a:r>
          </a:p>
          <a:p>
            <a:r>
              <a:rPr lang="hr-HR" sz="2000" dirty="0" smtClean="0"/>
              <a:t>Učenici iskazuju da im se ovakav oblik nastave povremeno sviđa, što pokazuje da je digitalne sadržaje potrebno uvoditi u redovnu nastavu, ali većina njih bi se ipak voljela vratiti u školske klupe</a:t>
            </a:r>
            <a:endParaRPr lang="hr-HR" sz="2000" dirty="0"/>
          </a:p>
        </p:txBody>
      </p:sp>
    </p:spTree>
    <p:extLst>
      <p:ext uri="{BB962C8B-B14F-4D97-AF65-F5344CB8AC3E}">
        <p14:creationId xmlns:p14="http://schemas.microsoft.com/office/powerpoint/2010/main" val="31882216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sadržaja 2"/>
          <p:cNvSpPr>
            <a:spLocks noGrp="1"/>
          </p:cNvSpPr>
          <p:nvPr>
            <p:ph idx="1"/>
          </p:nvPr>
        </p:nvSpPr>
        <p:spPr>
          <a:xfrm>
            <a:off x="1295401" y="1519084"/>
            <a:ext cx="9601196" cy="4356784"/>
          </a:xfrm>
        </p:spPr>
        <p:txBody>
          <a:bodyPr/>
          <a:lstStyle/>
          <a:p>
            <a:r>
              <a:rPr lang="hr-HR" dirty="0" smtClean="0"/>
              <a:t>Cilj ankete: saznati stavove, iskustva i mišljenja o nastavi na daljinu među učiteljima, učenicima i roditeljima</a:t>
            </a:r>
          </a:p>
          <a:p>
            <a:r>
              <a:rPr lang="hr-HR" dirty="0" smtClean="0"/>
              <a:t>Anketa je provedena među svim učiteljima, učenicima predmetne nastave i svim roditeljima</a:t>
            </a:r>
          </a:p>
          <a:p>
            <a:r>
              <a:rPr lang="hr-HR" dirty="0" smtClean="0"/>
              <a:t>Broj sudionika: učitelji N= 34</a:t>
            </a:r>
          </a:p>
          <a:p>
            <a:pPr marL="0" indent="0">
              <a:buNone/>
            </a:pPr>
            <a:r>
              <a:rPr lang="hr-HR" dirty="0"/>
              <a:t> </a:t>
            </a:r>
            <a:r>
              <a:rPr lang="hr-HR" dirty="0" smtClean="0"/>
              <a:t>                            učenici N= 101</a:t>
            </a:r>
          </a:p>
          <a:p>
            <a:pPr marL="0" indent="0">
              <a:buNone/>
            </a:pPr>
            <a:r>
              <a:rPr lang="hr-HR" dirty="0"/>
              <a:t> </a:t>
            </a:r>
            <a:r>
              <a:rPr lang="hr-HR" dirty="0" smtClean="0"/>
              <a:t>                            roditelji N= 115</a:t>
            </a:r>
            <a:endParaRPr lang="hr-HR" dirty="0"/>
          </a:p>
        </p:txBody>
      </p:sp>
    </p:spTree>
    <p:extLst>
      <p:ext uri="{BB962C8B-B14F-4D97-AF65-F5344CB8AC3E}">
        <p14:creationId xmlns:p14="http://schemas.microsoft.com/office/powerpoint/2010/main" val="7964790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a:bodyPr>
          <a:lstStyle/>
          <a:p>
            <a:pPr algn="l"/>
            <a:r>
              <a:rPr lang="hr-HR" sz="2000" dirty="0" smtClean="0"/>
              <a:t>1. Smatrate li da se učenicima sviđa nastava na daljinu?</a:t>
            </a:r>
            <a:br>
              <a:rPr lang="hr-HR" sz="2000" dirty="0" smtClean="0"/>
            </a:br>
            <a:r>
              <a:rPr lang="hr-HR" sz="2000" dirty="0" smtClean="0"/>
              <a:t>2. Sviđa li ti se nastava na daljinu?</a:t>
            </a:r>
            <a:br>
              <a:rPr lang="hr-HR" sz="2000" dirty="0" smtClean="0"/>
            </a:br>
            <a:r>
              <a:rPr lang="hr-HR" sz="2000" dirty="0" smtClean="0"/>
              <a:t>3. Sviđa li se Vašem djetetu nastava na daljinu?</a:t>
            </a:r>
            <a:endParaRPr lang="hr-HR" sz="2000" dirty="0"/>
          </a:p>
        </p:txBody>
      </p:sp>
      <p:sp>
        <p:nvSpPr>
          <p:cNvPr id="3" name="Rezervirano mjesto teksta 2"/>
          <p:cNvSpPr>
            <a:spLocks noGrp="1"/>
          </p:cNvSpPr>
          <p:nvPr>
            <p:ph type="body" idx="1"/>
          </p:nvPr>
        </p:nvSpPr>
        <p:spPr>
          <a:xfrm>
            <a:off x="1295399" y="2658533"/>
            <a:ext cx="9821779" cy="576262"/>
          </a:xfrm>
        </p:spPr>
        <p:txBody>
          <a:bodyPr/>
          <a:lstStyle/>
          <a:p>
            <a:r>
              <a:rPr lang="hr-HR" dirty="0" smtClean="0"/>
              <a:t>       Učitelji  </a:t>
            </a:r>
          </a:p>
        </p:txBody>
      </p:sp>
      <p:graphicFrame>
        <p:nvGraphicFramePr>
          <p:cNvPr id="9" name="Rezervirano mjesto sadržaja 8"/>
          <p:cNvGraphicFramePr>
            <a:graphicFrameLocks noGrp="1"/>
          </p:cNvGraphicFramePr>
          <p:nvPr>
            <p:ph sz="half" idx="2"/>
            <p:extLst>
              <p:ext uri="{D42A27DB-BD31-4B8C-83A1-F6EECF244321}">
                <p14:modId xmlns:p14="http://schemas.microsoft.com/office/powerpoint/2010/main" val="381841931"/>
              </p:ext>
            </p:extLst>
          </p:nvPr>
        </p:nvGraphicFramePr>
        <p:xfrm>
          <a:off x="786064" y="3243263"/>
          <a:ext cx="3481136" cy="2632075"/>
        </p:xfrm>
        <a:graphic>
          <a:graphicData uri="http://schemas.openxmlformats.org/drawingml/2006/chart">
            <c:chart xmlns:c="http://schemas.openxmlformats.org/drawingml/2006/chart" xmlns:r="http://schemas.openxmlformats.org/officeDocument/2006/relationships" r:id="rId2"/>
          </a:graphicData>
        </a:graphic>
      </p:graphicFrame>
      <p:sp>
        <p:nvSpPr>
          <p:cNvPr id="5" name="Rezervirano mjesto teksta 4"/>
          <p:cNvSpPr>
            <a:spLocks noGrp="1"/>
          </p:cNvSpPr>
          <p:nvPr>
            <p:ph type="body" sz="quarter" idx="3"/>
          </p:nvPr>
        </p:nvSpPr>
        <p:spPr>
          <a:xfrm>
            <a:off x="4668253" y="2658533"/>
            <a:ext cx="6063915" cy="576262"/>
          </a:xfrm>
        </p:spPr>
        <p:txBody>
          <a:bodyPr/>
          <a:lstStyle/>
          <a:p>
            <a:r>
              <a:rPr lang="hr-HR" dirty="0" smtClean="0"/>
              <a:t>      Učenici                          Roditelji</a:t>
            </a:r>
            <a:endParaRPr lang="hr-HR" dirty="0"/>
          </a:p>
        </p:txBody>
      </p:sp>
      <p:graphicFrame>
        <p:nvGraphicFramePr>
          <p:cNvPr id="12" name="Rezervirano mjesto sadržaja 11"/>
          <p:cNvGraphicFramePr>
            <a:graphicFrameLocks noGrp="1"/>
          </p:cNvGraphicFramePr>
          <p:nvPr>
            <p:ph sz="quarter" idx="4"/>
            <p:extLst>
              <p:ext uri="{D42A27DB-BD31-4B8C-83A1-F6EECF244321}">
                <p14:modId xmlns:p14="http://schemas.microsoft.com/office/powerpoint/2010/main" val="885823238"/>
              </p:ext>
            </p:extLst>
          </p:nvPr>
        </p:nvGraphicFramePr>
        <p:xfrm>
          <a:off x="4090738" y="3243263"/>
          <a:ext cx="3384884" cy="278856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Grafikon 14"/>
          <p:cNvGraphicFramePr/>
          <p:nvPr>
            <p:extLst>
              <p:ext uri="{D42A27DB-BD31-4B8C-83A1-F6EECF244321}">
                <p14:modId xmlns:p14="http://schemas.microsoft.com/office/powerpoint/2010/main" val="3164579394"/>
              </p:ext>
            </p:extLst>
          </p:nvPr>
        </p:nvGraphicFramePr>
        <p:xfrm>
          <a:off x="7186862" y="3243262"/>
          <a:ext cx="4058654" cy="278856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1459087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1295402" y="982132"/>
            <a:ext cx="9601196" cy="926879"/>
          </a:xfrm>
        </p:spPr>
        <p:txBody>
          <a:bodyPr>
            <a:normAutofit/>
          </a:bodyPr>
          <a:lstStyle/>
          <a:p>
            <a:r>
              <a:rPr lang="hr-HR" sz="2000" dirty="0" smtClean="0"/>
              <a:t>Smatrate li da je nastava na daljinu uspješna?</a:t>
            </a:r>
            <a:endParaRPr lang="hr-HR" sz="2000" dirty="0"/>
          </a:p>
        </p:txBody>
      </p:sp>
      <p:graphicFrame>
        <p:nvGraphicFramePr>
          <p:cNvPr id="6" name="Rezervirano mjesto sadržaja 5"/>
          <p:cNvGraphicFramePr>
            <a:graphicFrameLocks noGrp="1"/>
          </p:cNvGraphicFramePr>
          <p:nvPr>
            <p:ph idx="1"/>
            <p:extLst>
              <p:ext uri="{D42A27DB-BD31-4B8C-83A1-F6EECF244321}">
                <p14:modId xmlns:p14="http://schemas.microsoft.com/office/powerpoint/2010/main" val="1283974323"/>
              </p:ext>
            </p:extLst>
          </p:nvPr>
        </p:nvGraphicFramePr>
        <p:xfrm>
          <a:off x="1295400" y="1909011"/>
          <a:ext cx="9934074" cy="436345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2067660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1295402" y="834188"/>
            <a:ext cx="9601196" cy="1026695"/>
          </a:xfrm>
        </p:spPr>
        <p:txBody>
          <a:bodyPr>
            <a:normAutofit/>
          </a:bodyPr>
          <a:lstStyle/>
          <a:p>
            <a:r>
              <a:rPr lang="hr-HR" sz="2400" dirty="0" smtClean="0"/>
              <a:t>Razlozi zašto je nastava uspješna ili nije i odgovori učenika zašto im se nastava sviđa ili ne sviđa</a:t>
            </a:r>
            <a:r>
              <a:rPr lang="hr-HR" sz="2000" dirty="0" smtClean="0"/>
              <a:t>.</a:t>
            </a:r>
            <a:endParaRPr lang="hr-HR" sz="2000" dirty="0"/>
          </a:p>
        </p:txBody>
      </p:sp>
      <p:sp>
        <p:nvSpPr>
          <p:cNvPr id="3" name="Rezervirano mjesto sadržaja 2"/>
          <p:cNvSpPr>
            <a:spLocks noGrp="1"/>
          </p:cNvSpPr>
          <p:nvPr>
            <p:ph idx="1"/>
          </p:nvPr>
        </p:nvSpPr>
        <p:spPr>
          <a:xfrm>
            <a:off x="1295401" y="2454441"/>
            <a:ext cx="9601196" cy="3914275"/>
          </a:xfrm>
        </p:spPr>
        <p:txBody>
          <a:bodyPr>
            <a:normAutofit fontScale="92500" lnSpcReduction="20000"/>
          </a:bodyPr>
          <a:lstStyle/>
          <a:p>
            <a:pPr marL="0" indent="0">
              <a:buNone/>
            </a:pPr>
            <a:r>
              <a:rPr lang="hr-HR" sz="2200" dirty="0" smtClean="0"/>
              <a:t>UČITELJI: ZA- dostupnost materijala, učenici su više motivirani, odlična suradnja s roditeljima, usavršavanje u informacijskom području, učitelji su kreativniji</a:t>
            </a:r>
          </a:p>
          <a:p>
            <a:pPr marL="0" indent="0">
              <a:buNone/>
            </a:pPr>
            <a:r>
              <a:rPr lang="hr-HR" sz="2200" dirty="0" smtClean="0"/>
              <a:t>PROTIV- bolja je verbalna komunikacija, upitna samostalnost učenika, neki učenici ne shvaćaju ozbiljnost ovakvog oblika nastave, teže izvođenje nastave iz pojedinih predmeta, neaktivnost pojedinih učenika</a:t>
            </a:r>
          </a:p>
          <a:p>
            <a:pPr marL="0" indent="0">
              <a:buNone/>
            </a:pPr>
            <a:endParaRPr lang="hr-HR" sz="2200" dirty="0" smtClean="0"/>
          </a:p>
          <a:p>
            <a:pPr marL="0" indent="0">
              <a:buNone/>
            </a:pPr>
            <a:r>
              <a:rPr lang="hr-HR" sz="2200" dirty="0" smtClean="0"/>
              <a:t>RODITELJI: ZA- zanimljivo, učenici s olakšanjem ispunjavaju obveze, učitelji se maksimalno trude, dostupnost učitelja cijeli dan, učenici su samostalniji, bolje ikakva nastava nego </a:t>
            </a:r>
            <a:r>
              <a:rPr lang="hr-HR" sz="2200" dirty="0" err="1" smtClean="0"/>
              <a:t>nikakava</a:t>
            </a:r>
            <a:endParaRPr lang="hr-HR" sz="2200" dirty="0" smtClean="0"/>
          </a:p>
          <a:p>
            <a:pPr marL="0" indent="0">
              <a:buNone/>
            </a:pPr>
            <a:r>
              <a:rPr lang="hr-HR" sz="2200" dirty="0" smtClean="0"/>
              <a:t>PROTIV- roditeljima je teško objasniti neke sadržaje, neki predmeti su teški (matematika), učitelji bolje mogu objasniti, previše zadaće, preopterećenost roditelja, ponekad treba više vremena da se shvati što treba, dijete nije zainteresirano „kućna atmosfera”, Internet ne može zamijeniti nastavnika, nisu puno naučili, previše prepisivanja lekcija koje obrađuju</a:t>
            </a:r>
          </a:p>
          <a:p>
            <a:pPr marL="0" indent="0">
              <a:buNone/>
            </a:pPr>
            <a:endParaRPr lang="hr-HR" sz="2000" dirty="0" smtClean="0"/>
          </a:p>
          <a:p>
            <a:pPr marL="0" indent="0">
              <a:buNone/>
            </a:pPr>
            <a:endParaRPr lang="hr-HR" dirty="0"/>
          </a:p>
        </p:txBody>
      </p:sp>
    </p:spTree>
    <p:extLst>
      <p:ext uri="{BB962C8B-B14F-4D97-AF65-F5344CB8AC3E}">
        <p14:creationId xmlns:p14="http://schemas.microsoft.com/office/powerpoint/2010/main" val="12232611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teksta 2"/>
          <p:cNvSpPr>
            <a:spLocks noGrp="1"/>
          </p:cNvSpPr>
          <p:nvPr>
            <p:ph type="body" idx="1"/>
          </p:nvPr>
        </p:nvSpPr>
        <p:spPr>
          <a:xfrm>
            <a:off x="1395663" y="1315453"/>
            <a:ext cx="8778094" cy="4074694"/>
          </a:xfrm>
        </p:spPr>
        <p:txBody>
          <a:bodyPr>
            <a:normAutofit/>
          </a:bodyPr>
          <a:lstStyle/>
          <a:p>
            <a:pPr algn="l"/>
            <a:r>
              <a:rPr lang="hr-HR" dirty="0" smtClean="0"/>
              <a:t>UČENICI:</a:t>
            </a:r>
          </a:p>
          <a:p>
            <a:pPr algn="l"/>
            <a:r>
              <a:rPr lang="hr-HR" dirty="0" smtClean="0"/>
              <a:t>ZA- </a:t>
            </a:r>
            <a:r>
              <a:rPr lang="hr-HR" sz="2000" dirty="0" smtClean="0"/>
              <a:t>ima dosta zanimljivih zadataka, bit će mi korisno u daljnjem školovanju, lakše mi je rasporediti vrijeme i imam više vremena za učenje, ne moramo se rano ustajati, zanimljivo je pisati zadaću na tabletu, lagano je, </a:t>
            </a:r>
            <a:endParaRPr lang="hr-HR" dirty="0"/>
          </a:p>
          <a:p>
            <a:pPr algn="l"/>
            <a:r>
              <a:rPr lang="hr-HR" dirty="0" smtClean="0"/>
              <a:t>PROTIV- </a:t>
            </a:r>
            <a:r>
              <a:rPr lang="hr-HR" sz="2000" dirty="0" smtClean="0"/>
              <a:t>bolje bih shvatila u školi, neki predmeti su mi teški (kemija, matematika, fizika), kratki rokovi za domaće zadaće, jako je naporno, bolje je kad nastavnici objasne, moramo raditi ono što bi inače u školi i još domaću zadaću, puno zadataka i domaće zadaće, volim ići u školu i biti s prijateljima, </a:t>
            </a:r>
            <a:endParaRPr lang="hr-HR" dirty="0"/>
          </a:p>
        </p:txBody>
      </p:sp>
    </p:spTree>
    <p:extLst>
      <p:ext uri="{BB962C8B-B14F-4D97-AF65-F5344CB8AC3E}">
        <p14:creationId xmlns:p14="http://schemas.microsoft.com/office/powerpoint/2010/main" val="7894385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Rezervirano mjesto sadržaja 14"/>
          <p:cNvGraphicFramePr>
            <a:graphicFrameLocks noGrp="1"/>
          </p:cNvGraphicFramePr>
          <p:nvPr>
            <p:ph sz="half" idx="1"/>
            <p:extLst>
              <p:ext uri="{D42A27DB-BD31-4B8C-83A1-F6EECF244321}">
                <p14:modId xmlns:p14="http://schemas.microsoft.com/office/powerpoint/2010/main" val="2104153289"/>
              </p:ext>
            </p:extLst>
          </p:nvPr>
        </p:nvGraphicFramePr>
        <p:xfrm>
          <a:off x="609599" y="1427163"/>
          <a:ext cx="5293895" cy="444341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8" name="Rezervirano mjesto sadržaja 17"/>
          <p:cNvGraphicFramePr>
            <a:graphicFrameLocks noGrp="1"/>
          </p:cNvGraphicFramePr>
          <p:nvPr>
            <p:ph sz="half" idx="2"/>
            <p:extLst>
              <p:ext uri="{D42A27DB-BD31-4B8C-83A1-F6EECF244321}">
                <p14:modId xmlns:p14="http://schemas.microsoft.com/office/powerpoint/2010/main" val="3910262676"/>
              </p:ext>
            </p:extLst>
          </p:nvPr>
        </p:nvGraphicFramePr>
        <p:xfrm>
          <a:off x="5277853" y="1427163"/>
          <a:ext cx="5983705" cy="444341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872635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a:bodyPr>
          <a:lstStyle/>
          <a:p>
            <a:pPr algn="l"/>
            <a:r>
              <a:rPr lang="hr-HR" sz="2000" dirty="0" smtClean="0"/>
              <a:t>Koliko često učenici traže pomoć roditelja u nastavi na daljinu?</a:t>
            </a:r>
            <a:endParaRPr lang="hr-HR" sz="2000" dirty="0"/>
          </a:p>
        </p:txBody>
      </p:sp>
      <p:graphicFrame>
        <p:nvGraphicFramePr>
          <p:cNvPr id="9" name="Rezervirano mjesto sadržaja 8"/>
          <p:cNvGraphicFramePr>
            <a:graphicFrameLocks noGrp="1"/>
          </p:cNvGraphicFramePr>
          <p:nvPr>
            <p:ph sz="half" idx="2"/>
            <p:extLst>
              <p:ext uri="{D42A27DB-BD31-4B8C-83A1-F6EECF244321}">
                <p14:modId xmlns:p14="http://schemas.microsoft.com/office/powerpoint/2010/main" val="1567639962"/>
              </p:ext>
            </p:extLst>
          </p:nvPr>
        </p:nvGraphicFramePr>
        <p:xfrm>
          <a:off x="625641" y="2085473"/>
          <a:ext cx="5387809" cy="378986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Rezervirano mjesto sadržaja 11"/>
          <p:cNvGraphicFramePr>
            <a:graphicFrameLocks noGrp="1"/>
          </p:cNvGraphicFramePr>
          <p:nvPr>
            <p:ph sz="quarter" idx="4"/>
            <p:extLst>
              <p:ext uri="{D42A27DB-BD31-4B8C-83A1-F6EECF244321}">
                <p14:modId xmlns:p14="http://schemas.microsoft.com/office/powerpoint/2010/main" val="1606757901"/>
              </p:ext>
            </p:extLst>
          </p:nvPr>
        </p:nvGraphicFramePr>
        <p:xfrm>
          <a:off x="6013450" y="2085473"/>
          <a:ext cx="4884738" cy="378986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57492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a:bodyPr>
          <a:lstStyle/>
          <a:p>
            <a:pPr algn="l"/>
            <a:r>
              <a:rPr lang="hr-HR" sz="2000" dirty="0" smtClean="0"/>
              <a:t>1. Jeste li učenicima davali jasne upute s točno definiranim rokovima izvršenja zadataka?</a:t>
            </a:r>
            <a:br>
              <a:rPr lang="hr-HR" sz="2000" dirty="0" smtClean="0"/>
            </a:br>
            <a:r>
              <a:rPr lang="hr-HR" sz="2000" dirty="0" smtClean="0"/>
              <a:t>2. Jesu li upute učitelja dovoljno jasne?</a:t>
            </a:r>
            <a:endParaRPr lang="hr-HR" sz="2000" dirty="0"/>
          </a:p>
        </p:txBody>
      </p:sp>
      <p:graphicFrame>
        <p:nvGraphicFramePr>
          <p:cNvPr id="7" name="Rezervirano mjesto sadržaja 6"/>
          <p:cNvGraphicFramePr>
            <a:graphicFrameLocks noGrp="1"/>
          </p:cNvGraphicFramePr>
          <p:nvPr>
            <p:ph sz="half" idx="1"/>
            <p:extLst>
              <p:ext uri="{D42A27DB-BD31-4B8C-83A1-F6EECF244321}">
                <p14:modId xmlns:p14="http://schemas.microsoft.com/office/powerpoint/2010/main" val="442156830"/>
              </p:ext>
            </p:extLst>
          </p:nvPr>
        </p:nvGraphicFramePr>
        <p:xfrm>
          <a:off x="1091381" y="1946788"/>
          <a:ext cx="4925244" cy="392378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Rezervirano mjesto sadržaja 9"/>
          <p:cNvGraphicFramePr>
            <a:graphicFrameLocks noGrp="1"/>
          </p:cNvGraphicFramePr>
          <p:nvPr>
            <p:ph sz="half" idx="2"/>
            <p:extLst>
              <p:ext uri="{D42A27DB-BD31-4B8C-83A1-F6EECF244321}">
                <p14:modId xmlns:p14="http://schemas.microsoft.com/office/powerpoint/2010/main" val="1803474797"/>
              </p:ext>
            </p:extLst>
          </p:nvPr>
        </p:nvGraphicFramePr>
        <p:xfrm>
          <a:off x="6016625" y="1946788"/>
          <a:ext cx="4883150" cy="392378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87593332"/>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ski">
  <a:themeElements>
    <a:clrScheme name="Organski">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ski">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ski">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343</TotalTime>
  <Words>790</Words>
  <Application>Microsoft Office PowerPoint</Application>
  <PresentationFormat>Široki zaslon</PresentationFormat>
  <Paragraphs>40</Paragraphs>
  <Slides>12</Slides>
  <Notes>0</Notes>
  <HiddenSlides>0</HiddenSlides>
  <MMClips>0</MMClips>
  <ScaleCrop>false</ScaleCrop>
  <HeadingPairs>
    <vt:vector size="6" baseType="variant">
      <vt:variant>
        <vt:lpstr>Korišteni fontovi</vt:lpstr>
      </vt:variant>
      <vt:variant>
        <vt:i4>2</vt:i4>
      </vt:variant>
      <vt:variant>
        <vt:lpstr>Tema</vt:lpstr>
      </vt:variant>
      <vt:variant>
        <vt:i4>1</vt:i4>
      </vt:variant>
      <vt:variant>
        <vt:lpstr>Naslovi slajdova</vt:lpstr>
      </vt:variant>
      <vt:variant>
        <vt:i4>12</vt:i4>
      </vt:variant>
    </vt:vector>
  </HeadingPairs>
  <TitlesOfParts>
    <vt:vector size="15" baseType="lpstr">
      <vt:lpstr>Arial</vt:lpstr>
      <vt:lpstr>Garamond</vt:lpstr>
      <vt:lpstr>Organski</vt:lpstr>
      <vt:lpstr>Rezultati ankete o nastavi na daljinu za učitelje, učenike i roditelje</vt:lpstr>
      <vt:lpstr>PowerPoint prezentacija</vt:lpstr>
      <vt:lpstr>1. Smatrate li da se učenicima sviđa nastava na daljinu? 2. Sviđa li ti se nastava na daljinu? 3. Sviđa li se Vašem djetetu nastava na daljinu?</vt:lpstr>
      <vt:lpstr>Smatrate li da je nastava na daljinu uspješna?</vt:lpstr>
      <vt:lpstr>Razlozi zašto je nastava uspješna ili nije i odgovori učenika zašto im se nastava sviđa ili ne sviđa.</vt:lpstr>
      <vt:lpstr>PowerPoint prezentacija</vt:lpstr>
      <vt:lpstr>PowerPoint prezentacija</vt:lpstr>
      <vt:lpstr>Koliko često učenici traže pomoć roditelja u nastavi na daljinu?</vt:lpstr>
      <vt:lpstr>1. Jeste li učenicima davali jasne upute s točno definiranim rokovima izvršenja zadataka? 2. Jesu li upute učitelja dovoljno jasne?</vt:lpstr>
      <vt:lpstr>1. Smatrate li da učitelji kvalitetno provode nastavu u ovom obliku? 2. Misliš li da bi ovakav način učenja bio dobar za stalno?</vt:lpstr>
      <vt:lpstr>Koje promjene biste uveli u nastavi na daljinu?</vt:lpstr>
      <vt:lpstr>ZAKLJUČCI</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Rezultati ankete o nastavi na daljinu za učitelje, učenike i roditelje</dc:title>
  <dc:creator>PC15</dc:creator>
  <cp:lastModifiedBy>PC15</cp:lastModifiedBy>
  <cp:revision>20</cp:revision>
  <dcterms:created xsi:type="dcterms:W3CDTF">2020-04-29T06:01:59Z</dcterms:created>
  <dcterms:modified xsi:type="dcterms:W3CDTF">2020-04-30T06:45:45Z</dcterms:modified>
</cp:coreProperties>
</file>